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40_ED12B411.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FFFFE6C_28DA2567.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256" r:id="rId5"/>
    <p:sldId id="268" r:id="rId6"/>
    <p:sldId id="2147483260" r:id="rId7"/>
    <p:sldId id="373" r:id="rId8"/>
    <p:sldId id="300" r:id="rId9"/>
    <p:sldId id="2147483616" r:id="rId10"/>
    <p:sldId id="308" r:id="rId11"/>
    <p:sldId id="2147483622" r:id="rId12"/>
    <p:sldId id="322" r:id="rId13"/>
    <p:sldId id="2147483618" r:id="rId14"/>
    <p:sldId id="2147483624" r:id="rId15"/>
    <p:sldId id="2147483625" r:id="rId16"/>
    <p:sldId id="2147483623" r:id="rId17"/>
    <p:sldId id="2147483626" r:id="rId18"/>
    <p:sldId id="317" r:id="rId19"/>
    <p:sldId id="262" r:id="rId20"/>
    <p:sldId id="320" r:id="rId21"/>
    <p:sldId id="374" r:id="rId22"/>
    <p:sldId id="321" r:id="rId23"/>
    <p:sldId id="2147483615" r:id="rId24"/>
    <p:sldId id="2147483617" r:id="rId25"/>
    <p:sldId id="325" r:id="rId26"/>
    <p:sldId id="2147483244" r:id="rId27"/>
    <p:sldId id="2147483264" r:id="rId28"/>
    <p:sldId id="2147483627" r:id="rId29"/>
    <p:sldId id="259" r:id="rId30"/>
    <p:sldId id="263" r:id="rId31"/>
    <p:sldId id="2147483647" r:id="rId32"/>
    <p:sldId id="258" r:id="rId33"/>
    <p:sldId id="261" r:id="rId34"/>
    <p:sldId id="2147483628" r:id="rId35"/>
    <p:sldId id="2147483629" r:id="rId36"/>
    <p:sldId id="2147483630" r:id="rId37"/>
    <p:sldId id="2147483631" r:id="rId38"/>
    <p:sldId id="2147483634" r:id="rId39"/>
    <p:sldId id="2147483632" r:id="rId40"/>
    <p:sldId id="2147483635" r:id="rId41"/>
    <p:sldId id="2147483636" r:id="rId42"/>
    <p:sldId id="2147483638" r:id="rId43"/>
    <p:sldId id="2147483640" r:id="rId44"/>
    <p:sldId id="2147483641" r:id="rId45"/>
    <p:sldId id="2147483642" r:id="rId46"/>
    <p:sldId id="2147483643" r:id="rId47"/>
    <p:sldId id="2147483644" r:id="rId48"/>
    <p:sldId id="260" r:id="rId49"/>
    <p:sldId id="257" r:id="rId50"/>
    <p:sldId id="2147483645" r:id="rId51"/>
    <p:sldId id="2147483646" r:id="rId52"/>
  </p:sldIdLst>
  <p:sldSz cx="12192000" cy="6858000"/>
  <p:notesSz cx="6858000" cy="9144000"/>
  <p:defaultText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F44603-CFB7-4464-2533-6FADF2425BAD}" name="Lisa Micou" initials="LM" userId="S::lmicou@riversideinsights.com::8f72a511-f890-490c-98c3-51a65e2ae929" providerId="AD"/>
  <p188:author id="{E858171B-D8BA-F71A-8D62-FC114A058971}" name="Alexandra Baker" initials="AB" userId="S::abaker@apertureed.com::333686e7-2f0b-42ce-84b8-f76d7b79f4b8" providerId="AD"/>
  <p188:author id="{24B7B61B-A151-466C-9752-EA55ACE8CE12}" name="Katy Kizer" initials="KK" userId="S::kkizer@riversideinsights.com::4c25d5a3-bd6c-4e3c-8414-fa10ef5095e7" providerId="AD"/>
  <p188:author id="{54002672-67C7-9B53-14BC-A42C4C83ABD4}" name="Brittnei McKeithen-Barnes" initials="BM" userId="S::bmckeithenbarnes@apertureed.com::74da6f25-a38a-40e7-8d8f-184a330f7b3a" providerId="AD"/>
  <p188:author id="{B435E7F1-B33A-758F-91E7-CB5878063FA3}" name="Lisa Micou" initials="LM" userId="S::Lmicou@riversideinsights.com::8f72a511-f890-490c-98c3-51a65e2ae9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5E"/>
    <a:srgbClr val="F9DFE1"/>
    <a:srgbClr val="E1EBED"/>
    <a:srgbClr val="20252E"/>
    <a:srgbClr val="4286F5"/>
    <a:srgbClr val="2C86FE"/>
    <a:srgbClr val="FFC34A"/>
    <a:srgbClr val="FF612F"/>
    <a:srgbClr val="5BD8B0"/>
    <a:srgbClr val="FFF8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49270" autoAdjust="0"/>
  </p:normalViewPr>
  <p:slideViewPr>
    <p:cSldViewPr snapToGrid="0">
      <p:cViewPr varScale="1">
        <p:scale>
          <a:sx n="36" d="100"/>
          <a:sy n="36" d="100"/>
        </p:scale>
        <p:origin x="1564" y="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omments/modernComment_140_ED12B411.xml><?xml version="1.0" encoding="utf-8"?>
<p188:cmLst xmlns:a="http://schemas.openxmlformats.org/drawingml/2006/main" xmlns:r="http://schemas.openxmlformats.org/officeDocument/2006/relationships" xmlns:p188="http://schemas.microsoft.com/office/powerpoint/2018/8/main">
  <p188:cm id="{F4770B06-CD39-47D2-96E6-F03354C17F5F}" authorId="{24B7B61B-A151-466C-9752-EA55ACE8CE12}" status="resolved" created="2025-08-10T17:31:52.600" complete="100000">
    <pc:sldMkLst xmlns:pc="http://schemas.microsoft.com/office/powerpoint/2013/main/command">
      <pc:docMk/>
      <pc:sldMk cId="3977425937" sldId="320"/>
    </pc:sldMkLst>
    <p188:txBody>
      <a:bodyPr/>
      <a:lstStyle/>
      <a:p>
        <a:r>
          <a:rPr lang="en-US"/>
          <a:t>Added talking points to the notes section</a:t>
        </a:r>
      </a:p>
    </p188:txBody>
    <p188:extLst>
      <p:ext xmlns:p="http://schemas.openxmlformats.org/presentationml/2006/main" uri="{57CB4572-C831-44C2-8A1C-0ADB6CCDFE69}">
        <p223:reactions xmlns:p223="http://schemas.microsoft.com/office/powerpoint/2022/03/main">
          <p223:rxn type="👍">
            <p223:instance time="2025-08-11T13:33:50.463" authorId="{B435E7F1-B33A-758F-91E7-CB5878063FA3}"/>
          </p223:rxn>
        </p223:reactions>
      </p:ext>
    </p188:extLst>
  </p188:cm>
</p188:cmLst>
</file>

<file path=ppt/comments/modernComment_7FFFFE6C_28DA2567.xml><?xml version="1.0" encoding="utf-8"?>
<p188:cmLst xmlns:a="http://schemas.openxmlformats.org/drawingml/2006/main" xmlns:r="http://schemas.openxmlformats.org/officeDocument/2006/relationships" xmlns:p188="http://schemas.microsoft.com/office/powerpoint/2018/8/main">
  <p188:cm id="{66499776-8BCD-4D6F-8147-BF030D239661}" authorId="{24B7B61B-A151-466C-9752-EA55ACE8CE12}" status="resolved" created="2025-08-10T17:33:46.285" complete="100000">
    <pc:sldMkLst xmlns:pc="http://schemas.microsoft.com/office/powerpoint/2013/main/command">
      <pc:docMk/>
      <pc:sldMk cId="685385063" sldId="2147483244"/>
    </pc:sldMkLst>
    <p188:txBody>
      <a:bodyPr/>
      <a:lstStyle/>
      <a:p>
        <a:r>
          <a:rPr lang="en-US"/>
          <a:t>Updated Support Portal link in the notes, added the HSE version to use,  if applicable</a:t>
        </a:r>
      </a:p>
    </p188:txBody>
    <p188:extLst>
      <p:ext xmlns:p="http://schemas.openxmlformats.org/presentationml/2006/main" uri="{57CB4572-C831-44C2-8A1C-0ADB6CCDFE69}">
        <p223:reactions xmlns:p223="http://schemas.microsoft.com/office/powerpoint/2022/03/main">
          <p223:rxn type="👍">
            <p223:instance time="2025-08-11T13:41:47.555" authorId="{B435E7F1-B33A-758F-91E7-CB5878063FA3}"/>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D61C386-9B4A-1534-4E12-BB49EDA784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E2C125D-805B-D40F-EE5D-0549A446D3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7D4FB-83BB-5C4F-8C71-3484C2B82F7B}" type="datetimeFigureOut">
              <a:rPr lang="en-US" smtClean="0"/>
              <a:t>4/14/2026</a:t>
            </a:fld>
            <a:endParaRPr lang="en-US"/>
          </a:p>
        </p:txBody>
      </p:sp>
      <p:sp>
        <p:nvSpPr>
          <p:cNvPr id="4" name="Marcador de pie de página 3">
            <a:extLst>
              <a:ext uri="{FF2B5EF4-FFF2-40B4-BE49-F238E27FC236}">
                <a16:creationId xmlns:a16="http://schemas.microsoft.com/office/drawing/2014/main" id="{822BF694-C899-260E-3696-BB6DC9DD7E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DFE518C9-2045-E469-9C3E-5571C9A6FE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AE4558-79AD-1D45-8ED2-2FDAE4178F64}" type="slidenum">
              <a:rPr lang="en-US" smtClean="0"/>
              <a:t>‹#›</a:t>
            </a:fld>
            <a:endParaRPr lang="en-US"/>
          </a:p>
        </p:txBody>
      </p:sp>
    </p:spTree>
    <p:extLst>
      <p:ext uri="{BB962C8B-B14F-4D97-AF65-F5344CB8AC3E}">
        <p14:creationId xmlns:p14="http://schemas.microsoft.com/office/powerpoint/2010/main" val="3025186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20166-31C8-2E4F-BEBA-8E8AFCB7AF5C}"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8421BB-A003-3F4F-9B85-D56C23132542}" type="slidenum">
              <a:rPr lang="en-US" smtClean="0"/>
              <a:t>‹#›</a:t>
            </a:fld>
            <a:endParaRPr lang="en-US"/>
          </a:p>
        </p:txBody>
      </p:sp>
    </p:spTree>
    <p:extLst>
      <p:ext uri="{BB962C8B-B14F-4D97-AF65-F5344CB8AC3E}">
        <p14:creationId xmlns:p14="http://schemas.microsoft.com/office/powerpoint/2010/main" val="201292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apertureed.qualtrics.com/jfe/form/SV_250ioEurFXBmBUy"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325B"/>
                </a:solidFill>
                <a:effectLst/>
              </a:rPr>
              <a:t>Facilitator Reminders: </a:t>
            </a:r>
          </a:p>
          <a:p>
            <a:pPr marL="342900" marR="0" lvl="0" indent="-342900">
              <a:buFont typeface="Symbol" panose="05050102010706020507" pitchFamily="18" charset="2"/>
              <a:buChar char=""/>
            </a:pPr>
            <a:r>
              <a:rPr lang="en-US" sz="1800" dirty="0">
                <a:effectLst/>
                <a:latin typeface="Gotham"/>
                <a:ea typeface="Tahoma" panose="020B0604030504040204" pitchFamily="34" charset="0"/>
                <a:cs typeface="Arial" panose="020B0604020202020204" pitchFamily="34" charset="0"/>
              </a:rPr>
              <a:t>Project the PPT in Presenter Mode</a:t>
            </a:r>
            <a:endParaRPr lang="en-US" sz="1800" dirty="0">
              <a:effectLst/>
              <a:latin typeface="Tahoma" panose="020B0604030504040204" pitchFamily="34" charset="0"/>
              <a:ea typeface="Tahoma" panose="020B0604030504040204" pitchFamily="34" charset="0"/>
            </a:endParaRPr>
          </a:p>
          <a:p>
            <a:pPr marL="342900" marR="0" lvl="0" indent="-342900">
              <a:buFont typeface="Symbol" panose="05050102010706020507" pitchFamily="18" charset="2"/>
              <a:buChar char=""/>
            </a:pPr>
            <a:r>
              <a:rPr lang="en-US" sz="1800" dirty="0">
                <a:effectLst/>
                <a:latin typeface="Gotham"/>
                <a:ea typeface="Tahoma" panose="020B0604030504040204" pitchFamily="34" charset="0"/>
                <a:cs typeface="Arial" panose="020B0604020202020204" pitchFamily="34" charset="0"/>
              </a:rPr>
              <a:t>Open any other apps or documents that you will need for the session, such as the DEMO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Gotham"/>
                <a:ea typeface="Tahoma" panose="020B0604030504040204" pitchFamily="34" charset="0"/>
                <a:cs typeface="Arial" panose="020B0604020202020204" pitchFamily="34" charset="0"/>
              </a:rPr>
              <a:t>Shut down all other applications and browser windows</a:t>
            </a:r>
            <a:endParaRPr lang="en-US" sz="1800" dirty="0">
              <a:effectLst/>
              <a:latin typeface="Tahoma" panose="020B0604030504040204" pitchFamily="34" charset="0"/>
              <a:ea typeface="Tahoma" panose="020B0604030504040204" pitchFamily="34" charset="0"/>
              <a:cs typeface="+mn-cs"/>
            </a:endParaRPr>
          </a:p>
          <a:p>
            <a:pPr marL="342900" marR="0" lvl="0" indent="-342900">
              <a:buFont typeface="Symbol" panose="05050102010706020507" pitchFamily="18" charset="2"/>
              <a:buChar char=""/>
            </a:pPr>
            <a:r>
              <a:rPr lang="en-US" sz="1800" dirty="0">
                <a:effectLst/>
                <a:latin typeface="Gotham"/>
                <a:ea typeface="Tahoma" panose="020B0604030504040204" pitchFamily="34" charset="0"/>
                <a:cs typeface="Arial" panose="020B0604020202020204" pitchFamily="34" charset="0"/>
              </a:rPr>
              <a:t>Put Slack and phone/other devices on do not disturb to avoid interruptions</a:t>
            </a:r>
          </a:p>
          <a:p>
            <a:pPr marL="342900" marR="0" lvl="0" indent="-342900">
              <a:buFont typeface="Symbol" panose="05050102010706020507" pitchFamily="18" charset="2"/>
              <a:buChar char=""/>
            </a:pPr>
            <a:r>
              <a:rPr lang="en-US" sz="1800" b="1" i="0" dirty="0">
                <a:solidFill>
                  <a:srgbClr val="00325B"/>
                </a:solidFill>
                <a:effectLst/>
                <a:latin typeface="Gotham"/>
                <a:ea typeface="Tahoma" panose="020B0604030504040204" pitchFamily="34" charset="0"/>
                <a:cs typeface="Arial" panose="020B0604020202020204" pitchFamily="34" charset="0"/>
              </a:rPr>
              <a:t>RECORD SESSION TO THE CLOUD</a:t>
            </a:r>
            <a:endParaRPr lang="en-US" b="1" i="0" dirty="0">
              <a:solidFill>
                <a:srgbClr val="00325B"/>
              </a:solidFill>
              <a:effectLst/>
            </a:endParaRPr>
          </a:p>
          <a:p>
            <a:endParaRPr lang="en-US" b="1" i="0" dirty="0">
              <a:solidFill>
                <a:srgbClr val="00325B"/>
              </a:solidFill>
              <a:effectLst/>
            </a:endParaRPr>
          </a:p>
          <a:p>
            <a:r>
              <a:rPr lang="en-US" b="1" i="0" dirty="0">
                <a:solidFill>
                  <a:srgbClr val="00325B"/>
                </a:solidFill>
                <a:effectLst/>
              </a:rPr>
              <a:t>Talking Points: </a:t>
            </a:r>
          </a:p>
          <a:p>
            <a:pPr marL="171450" indent="-171450">
              <a:buFont typeface="Arial" panose="020B0604020202020204" pitchFamily="34" charset="0"/>
              <a:buChar char="•"/>
            </a:pPr>
            <a:r>
              <a:rPr lang="en-US" b="0" i="0" dirty="0">
                <a:solidFill>
                  <a:srgbClr val="00325B"/>
                </a:solidFill>
                <a:effectLst/>
              </a:rPr>
              <a:t>Hello and welcome to Getting Started with the DESSA! </a:t>
            </a:r>
          </a:p>
        </p:txBody>
      </p:sp>
      <p:sp>
        <p:nvSpPr>
          <p:cNvPr id="4" name="Slide Number Placeholder 3"/>
          <p:cNvSpPr>
            <a:spLocks noGrp="1"/>
          </p:cNvSpPr>
          <p:nvPr>
            <p:ph type="sldNum" sz="quarter" idx="5"/>
          </p:nvPr>
        </p:nvSpPr>
        <p:spPr/>
        <p:txBody>
          <a:bodyPr/>
          <a:lstStyle/>
          <a:p>
            <a:fld id="{F48421BB-A003-3F4F-9B85-D56C23132542}" type="slidenum">
              <a:rPr lang="en-US" smtClean="0"/>
              <a:t>1</a:t>
            </a:fld>
            <a:endParaRPr lang="en-US"/>
          </a:p>
        </p:txBody>
      </p:sp>
    </p:spTree>
    <p:extLst>
      <p:ext uri="{BB962C8B-B14F-4D97-AF65-F5344CB8AC3E}">
        <p14:creationId xmlns:p14="http://schemas.microsoft.com/office/powerpoint/2010/main" val="424019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6394D"/>
                </a:solidFill>
                <a:effectLst/>
                <a:latin typeface="Arial" panose="020B0604020202020204" pitchFamily="34" charset="0"/>
              </a:rPr>
              <a:t>As a strength-based assessment, the DESSA includes items (questions) that are positively phrased, desirable behaviors. Ratings are completed using a Likert scale based on the frequency in which the behaviors listed are observed by the rater within the past four weeks. Some examples include:</a:t>
            </a:r>
          </a:p>
          <a:p>
            <a:r>
              <a:rPr lang="en-US" b="0" i="1" dirty="0">
                <a:solidFill>
                  <a:srgbClr val="36394D"/>
                </a:solidFill>
                <a:effectLst/>
                <a:latin typeface="Arial" panose="020B0604020202020204" pitchFamily="34" charset="0"/>
              </a:rPr>
              <a:t>(read screenshots)</a:t>
            </a:r>
          </a:p>
        </p:txBody>
      </p:sp>
      <p:sp>
        <p:nvSpPr>
          <p:cNvPr id="4" name="Slide Number Placeholder 3"/>
          <p:cNvSpPr>
            <a:spLocks noGrp="1"/>
          </p:cNvSpPr>
          <p:nvPr>
            <p:ph type="sldNum" sz="quarter" idx="5"/>
          </p:nvPr>
        </p:nvSpPr>
        <p:spPr/>
        <p:txBody>
          <a:bodyPr/>
          <a:lstStyle/>
          <a:p>
            <a:fld id="{F48421BB-A003-3F4F-9B85-D56C23132542}" type="slidenum">
              <a:rPr lang="en-US" smtClean="0"/>
              <a:t>10</a:t>
            </a:fld>
            <a:endParaRPr lang="en-US"/>
          </a:p>
        </p:txBody>
      </p:sp>
    </p:spTree>
    <p:extLst>
      <p:ext uri="{BB962C8B-B14F-4D97-AF65-F5344CB8AC3E}">
        <p14:creationId xmlns:p14="http://schemas.microsoft.com/office/powerpoint/2010/main" val="654195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buNone/>
            </a:pPr>
            <a:r>
              <a:rPr lang="en-US" b="0" i="0" dirty="0">
                <a:solidFill>
                  <a:srgbClr val="36394D"/>
                </a:solidFill>
                <a:effectLst/>
                <a:latin typeface="Arial" panose="020B0604020202020204" pitchFamily="34" charset="0"/>
              </a:rPr>
              <a:t>The DESSA includes different versions of the educator and student completed assessments. For this session, we will focus on the DESSA 2 mini (screener) and DESSA 2 (full assessment). </a:t>
            </a:r>
          </a:p>
          <a:p>
            <a:pPr algn="l">
              <a:spcAft>
                <a:spcPts val="600"/>
              </a:spcAft>
              <a:buNone/>
            </a:pPr>
            <a:endParaRPr lang="en-US" b="0" i="0" dirty="0">
              <a:solidFill>
                <a:srgbClr val="36394D"/>
              </a:solidFill>
              <a:effectLst/>
              <a:latin typeface="Arial" panose="020B0604020202020204" pitchFamily="34" charset="0"/>
            </a:endParaRPr>
          </a:p>
          <a:p>
            <a:pPr>
              <a:lnSpc>
                <a:spcPts val="1350"/>
              </a:lnSpc>
            </a:pPr>
            <a:r>
              <a:rPr lang="en-US" b="0" i="0" dirty="0">
                <a:solidFill>
                  <a:srgbClr val="00325B"/>
                </a:solidFill>
                <a:effectLst/>
                <a:latin typeface="YAFcfjveRFU 0"/>
              </a:rPr>
              <a:t>The DESSA 2-mini is a universal screener of social and emotional competence designed for all students. It has 8 questions and takes about 1 minute per student for an educator (or rater) to complete.</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The primary purpose of the “mini” screener is to quickly and accurately identify which students may be at risk of academic and behavioral difficulties based on their social and emotional development.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screener is completed online after at least 4 weeks, or a cumulative of 24 hours over a 4-week period of interaction and observation of the student. There are 4 different forms that can be utilized for progress monitoring throughout the school year.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results from the DESSA-mini produce a Social-Emotional Total (SET) score that provides an indication of a student’s overall social and emotional competence at the time of assessment.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This data can help educators plan how best to strengthen, readjust, or add universal supports. This screener can also help to identify students that may benefit from additional assessment. </a:t>
            </a:r>
          </a:p>
          <a:p>
            <a:pPr>
              <a:buFont typeface="Arial" panose="020B0604020202020204" pitchFamily="34" charset="0"/>
              <a:buNone/>
            </a:pPr>
            <a:endParaRPr lang="en-US" b="0" i="0" dirty="0">
              <a:solidFill>
                <a:srgbClr val="00325B"/>
              </a:solidFill>
              <a:effectLst/>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11</a:t>
            </a:fld>
            <a:endParaRPr lang="en-US"/>
          </a:p>
        </p:txBody>
      </p:sp>
    </p:spTree>
    <p:extLst>
      <p:ext uri="{BB962C8B-B14F-4D97-AF65-F5344CB8AC3E}">
        <p14:creationId xmlns:p14="http://schemas.microsoft.com/office/powerpoint/2010/main" val="406040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 DESSA 2 is a full assessment of students' social and emotional competencies. It takes about 5 minutes for an educator to complete, and it is typically completed as a follow-up assessment after the DESSA-mini for certain students, if needed. We will look at that conditional process in just a moment. </a:t>
            </a:r>
            <a:endParaRPr lang="en-US" b="0" dirty="0">
              <a:solidFill>
                <a:srgbClr val="00325B"/>
              </a:solidFill>
              <a:effectLst/>
              <a:latin typeface="YAFcfjveRFU 0"/>
            </a:endParaRP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The results of the DESSA produce one total score, the Social and Emotional Composite (“SEC”) score, and a score for each of eight social and emotional competencies per student.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Similar to the DESSA-mini, each question on the DESSA is a positively worded, desirable behavior and offers the educator (or rater) the same Likert frequency scale to select their answer.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DESSA data provides an indication of student strengths and needs across multiple competencies, it can help educators plan how best to strengthen, readjust, or add universal and tiered supports in specific areas. </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12</a:t>
            </a:fld>
            <a:endParaRPr lang="en-US"/>
          </a:p>
        </p:txBody>
      </p:sp>
    </p:spTree>
    <p:extLst>
      <p:ext uri="{BB962C8B-B14F-4D97-AF65-F5344CB8AC3E}">
        <p14:creationId xmlns:p14="http://schemas.microsoft.com/office/powerpoint/2010/main" val="4289900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Next, we’ll move into the results for the DESSA. The DESSA assessments report results using T-scores:</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T-scores are categorized into three descriptive ranges, and as strength-based measures, higher T-scores mean a higher level of social and emotional competence.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Scores of 60 and above are considered a strength; scores between 41-59 inclusive are considered typical (demonstrating typical patterns of development); and scores of 40 and below indicate a need for instruction.</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A common implementation practice includes completing a DESSA-mini screener for all students. For the students who demonstrate a need for instruction on the DESSA-mini, a full DESSA assessment is then completed.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term need for instruction was thoughtfully chosen to convey that the student needs support and instruction in this area. </a:t>
            </a:r>
            <a:r>
              <a:rPr lang="en-US" b="0" i="0" dirty="0">
                <a:solidFill>
                  <a:schemeClr val="tx1"/>
                </a:solidFill>
                <a:effectLst/>
              </a:rPr>
              <a:t>T</a:t>
            </a:r>
            <a:r>
              <a:rPr lang="en-US" b="0" i="0" dirty="0">
                <a:solidFill>
                  <a:srgbClr val="00325B"/>
                </a:solidFill>
                <a:effectLst/>
              </a:rPr>
              <a:t>hat is, it reflects that the student has not YET acquired these skills – indicating a lack of skill acquisition. </a:t>
            </a:r>
            <a:endParaRPr lang="en-US" b="0" dirty="0"/>
          </a:p>
          <a:p>
            <a:pPr>
              <a:buFont typeface="Arial" panose="020B0604020202020204" pitchFamily="34" charset="0"/>
              <a:buChar char="•"/>
            </a:pPr>
            <a:r>
              <a:rPr lang="en-US" b="0" i="0" dirty="0">
                <a:solidFill>
                  <a:srgbClr val="00325B"/>
                </a:solidFill>
                <a:effectLst/>
              </a:rPr>
              <a:t>So, the goal is not to label or stigmatize students within the “Need” range, but instead, it’s used to increase our awareness as educators that a student needs our instruction, assistance, and support in acquiring and practicing these important skills.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Once we’ve identified a need for instruction, it’s OUR responsibility to have a system or plan in place to support skill development and provide that instruction. </a:t>
            </a: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We use the information from the follow-up DESSA assessment to gather really specific information on a student so that we can support them moving forward.</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13</a:t>
            </a:fld>
            <a:endParaRPr lang="en-US"/>
          </a:p>
        </p:txBody>
      </p:sp>
    </p:spTree>
    <p:extLst>
      <p:ext uri="{BB962C8B-B14F-4D97-AF65-F5344CB8AC3E}">
        <p14:creationId xmlns:p14="http://schemas.microsoft.com/office/powerpoint/2010/main" val="394178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98E08-013C-6297-4DBC-FC3120A32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1259C-4A8A-9C70-1BBE-468DAA66D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D5C86-30DA-9859-7932-135A54BCAEBA}"/>
              </a:ext>
            </a:extLst>
          </p:cNvPr>
          <p:cNvSpPr>
            <a:spLocks noGrp="1"/>
          </p:cNvSpPr>
          <p:nvPr>
            <p:ph type="body" idx="1"/>
          </p:nvPr>
        </p:nvSpPr>
        <p:spPr/>
        <p:txBody>
          <a:bodyPr/>
          <a:lstStyle/>
          <a:p>
            <a:pPr algn="l">
              <a:spcAft>
                <a:spcPts val="600"/>
              </a:spcAft>
              <a:buNone/>
            </a:pPr>
            <a:r>
              <a:rPr lang="en-US" b="0" i="0" dirty="0">
                <a:solidFill>
                  <a:srgbClr val="00325B"/>
                </a:solidFill>
                <a:effectLst/>
                <a:latin typeface="YAFcfjveRFU 0"/>
              </a:rPr>
              <a:t>In terms of the assessment development, it’s important to note that: </a:t>
            </a: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All DESSA assessments are </a:t>
            </a:r>
            <a:r>
              <a:rPr lang="en-US" b="1" i="0" dirty="0">
                <a:solidFill>
                  <a:srgbClr val="36394D"/>
                </a:solidFill>
                <a:effectLst/>
                <a:latin typeface="Arial" panose="020B0604020202020204" pitchFamily="34" charset="0"/>
              </a:rPr>
              <a:t>norm-referenced</a:t>
            </a:r>
            <a:r>
              <a:rPr lang="en-US" b="0" i="0" dirty="0">
                <a:solidFill>
                  <a:srgbClr val="36394D"/>
                </a:solidFill>
                <a:effectLst/>
                <a:latin typeface="Arial" panose="020B0604020202020204" pitchFamily="34" charset="0"/>
              </a:rPr>
              <a:t> and </a:t>
            </a:r>
            <a:r>
              <a:rPr lang="en-US" b="1" i="0" dirty="0">
                <a:solidFill>
                  <a:srgbClr val="36394D"/>
                </a:solidFill>
                <a:effectLst/>
                <a:latin typeface="Arial" panose="020B0604020202020204" pitchFamily="34" charset="0"/>
              </a:rPr>
              <a:t>standardized. </a:t>
            </a: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All DESSA assessments have a </a:t>
            </a:r>
            <a:r>
              <a:rPr lang="en-US" b="1" i="0" dirty="0" err="1">
                <a:solidFill>
                  <a:srgbClr val="36394D"/>
                </a:solidFill>
                <a:effectLst/>
                <a:latin typeface="Arial" panose="020B0604020202020204" pitchFamily="34" charset="0"/>
              </a:rPr>
              <a:t>psychometically</a:t>
            </a:r>
            <a:r>
              <a:rPr lang="en-US" b="1" i="0" dirty="0">
                <a:solidFill>
                  <a:srgbClr val="36394D"/>
                </a:solidFill>
                <a:effectLst/>
                <a:latin typeface="Arial" panose="020B0604020202020204" pitchFamily="34" charset="0"/>
              </a:rPr>
              <a:t> sound foundation</a:t>
            </a:r>
            <a:r>
              <a:rPr lang="en-US" b="0" i="0" dirty="0">
                <a:solidFill>
                  <a:srgbClr val="36394D"/>
                </a:solidFill>
                <a:effectLst/>
                <a:latin typeface="Arial" panose="020B0604020202020204" pitchFamily="34" charset="0"/>
              </a:rPr>
              <a:t>, meaning </a:t>
            </a:r>
            <a:r>
              <a:rPr lang="en-US" b="0" i="0" dirty="0">
                <a:solidFill>
                  <a:srgbClr val="36394D"/>
                </a:solidFill>
                <a:effectLst/>
                <a:latin typeface="Arial" panose="020B0604020202020204" pitchFamily="34" charset="0"/>
                <a:sym typeface="Wingdings" panose="05000000000000000000" pitchFamily="2" charset="2"/>
              </a:rPr>
              <a:t> </a:t>
            </a:r>
            <a:endParaRPr lang="en-US" b="0" i="0" dirty="0">
              <a:solidFill>
                <a:srgbClr val="36394D"/>
              </a:solidFill>
              <a:effectLst/>
              <a:latin typeface="Arial" panose="020B0604020202020204" pitchFamily="34" charset="0"/>
            </a:endParaRP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All DESSA assessment meet standards for </a:t>
            </a:r>
            <a:r>
              <a:rPr lang="en-US" b="1" i="0" dirty="0">
                <a:solidFill>
                  <a:srgbClr val="36394D"/>
                </a:solidFill>
                <a:effectLst/>
                <a:latin typeface="Arial" panose="020B0604020202020204" pitchFamily="34" charset="0"/>
              </a:rPr>
              <a:t>reliability </a:t>
            </a:r>
            <a:r>
              <a:rPr lang="en-US" b="0" i="0" dirty="0">
                <a:solidFill>
                  <a:srgbClr val="36394D"/>
                </a:solidFill>
                <a:effectLst/>
                <a:latin typeface="Arial" panose="020B0604020202020204" pitchFamily="34" charset="0"/>
              </a:rPr>
              <a:t>and </a:t>
            </a:r>
            <a:r>
              <a:rPr lang="en-US" b="1" i="0" dirty="0">
                <a:solidFill>
                  <a:srgbClr val="36394D"/>
                </a:solidFill>
                <a:effectLst/>
                <a:latin typeface="Arial" panose="020B0604020202020204" pitchFamily="34" charset="0"/>
              </a:rPr>
              <a:t>validity</a:t>
            </a:r>
            <a:r>
              <a:rPr lang="en-US" b="0" i="0" dirty="0">
                <a:solidFill>
                  <a:srgbClr val="36394D"/>
                </a:solidFill>
                <a:effectLst/>
                <a:latin typeface="Arial" panose="020B0604020202020204" pitchFamily="34" charset="0"/>
              </a:rPr>
              <a:t> .</a:t>
            </a:r>
          </a:p>
          <a:p>
            <a:pPr algn="l">
              <a:spcAft>
                <a:spcPts val="600"/>
              </a:spcAft>
              <a:buFont typeface="Arial" panose="020B0604020202020204" pitchFamily="34" charset="0"/>
              <a:buChar char="•"/>
            </a:pPr>
            <a:endParaRPr lang="en-US" b="0" i="0" dirty="0">
              <a:solidFill>
                <a:srgbClr val="36394D"/>
              </a:solidFill>
              <a:effectLst/>
              <a:latin typeface="Arial" panose="020B0604020202020204" pitchFamily="34" charset="0"/>
            </a:endParaRPr>
          </a:p>
          <a:p>
            <a:pPr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From the standardization sample, we can anticipated that the majority of students will score within the Typical range (68%) and that there will be about equal amounts of students in both the Strength and Need for Instruction ranges (16% each). We can use this information to compare the results collected to the expected norms, and to guide our data-driven making decisions about how to support students in developing these important skills. </a:t>
            </a:r>
          </a:p>
          <a:p>
            <a:pPr algn="l">
              <a:spcAft>
                <a:spcPts val="600"/>
              </a:spcAft>
              <a:buFont typeface="Arial" panose="020B0604020202020204" pitchFamily="34" charset="0"/>
              <a:buChar char="•"/>
            </a:pPr>
            <a:endParaRPr lang="en-US" b="0" i="0" dirty="0">
              <a:solidFill>
                <a:srgbClr val="36394D"/>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If you are interested in these details, the technical manual for each version of the DESSA is available in our online Support Portal. Chapters 2 and 3 provided the information regarding assessment development, standardization, psychometric properties, reliability, and validity of the DESSA. </a:t>
            </a:r>
            <a:endParaRPr lang="en-US" b="0" dirty="0"/>
          </a:p>
          <a:p>
            <a:endParaRPr lang="en-US" b="0" dirty="0"/>
          </a:p>
        </p:txBody>
      </p:sp>
      <p:sp>
        <p:nvSpPr>
          <p:cNvPr id="4" name="Slide Number Placeholder 3">
            <a:extLst>
              <a:ext uri="{FF2B5EF4-FFF2-40B4-BE49-F238E27FC236}">
                <a16:creationId xmlns:a16="http://schemas.microsoft.com/office/drawing/2014/main" id="{FD877D6E-B342-299C-AFC5-D3574A0FB4A0}"/>
              </a:ext>
            </a:extLst>
          </p:cNvPr>
          <p:cNvSpPr>
            <a:spLocks noGrp="1"/>
          </p:cNvSpPr>
          <p:nvPr>
            <p:ph type="sldNum" sz="quarter" idx="5"/>
          </p:nvPr>
        </p:nvSpPr>
        <p:spPr/>
        <p:txBody>
          <a:bodyPr/>
          <a:lstStyle/>
          <a:p>
            <a:fld id="{F48421BB-A003-3F4F-9B85-D56C23132542}" type="slidenum">
              <a:rPr lang="en-US" smtClean="0"/>
              <a:t>14</a:t>
            </a:fld>
            <a:endParaRPr lang="en-US"/>
          </a:p>
        </p:txBody>
      </p:sp>
    </p:spTree>
    <p:extLst>
      <p:ext uri="{BB962C8B-B14F-4D97-AF65-F5344CB8AC3E}">
        <p14:creationId xmlns:p14="http://schemas.microsoft.com/office/powerpoint/2010/main" val="1344335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dirty="0"/>
          </a:p>
          <a:p>
            <a:r>
              <a:rPr lang="en-US" dirty="0"/>
              <a:t>we’ll take a look at more report options later in this session, but at a high-level, the results are available in real time within the DESSA System educator Portal. There are many interactive reports that can be used to generate reports for whole group (either school wide or classroom wide), small group (such as an intervention group), and for individual students. </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15</a:t>
            </a:fld>
            <a:endParaRPr lang="en-US"/>
          </a:p>
        </p:txBody>
      </p:sp>
    </p:spTree>
    <p:extLst>
      <p:ext uri="{BB962C8B-B14F-4D97-AF65-F5344CB8AC3E}">
        <p14:creationId xmlns:p14="http://schemas.microsoft.com/office/powerpoint/2010/main" val="488620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D03A3-2AA7-2391-66D0-64AFA2644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F3A56-0FA6-4EFE-9F89-9EDF3021A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28EE5-5048-B890-4261-9D0E082B0485}"/>
              </a:ext>
            </a:extLst>
          </p:cNvPr>
          <p:cNvSpPr>
            <a:spLocks noGrp="1"/>
          </p:cNvSpPr>
          <p:nvPr>
            <p:ph type="body" idx="1"/>
          </p:nvPr>
        </p:nvSpPr>
        <p:spPr/>
        <p:txBody>
          <a:bodyPr/>
          <a:lstStyle/>
          <a:p>
            <a:pPr>
              <a:lnSpc>
                <a:spcPts val="1350"/>
              </a:lnSpc>
            </a:pPr>
            <a:r>
              <a:rPr lang="en-US" dirty="0">
                <a:solidFill>
                  <a:srgbClr val="00325B"/>
                </a:solidFill>
                <a:latin typeface="YAFcfjveRFU 0"/>
              </a:rPr>
              <a:t>As I mentioned at the start of the session, your district has implemented a pilot of the DESSA last year and is now expanding district wide. Your leadership team is very detailed oriented with all of the pieces needed for a successful implementation and will provide some internal FAQ and implementation resources for your group specifically. Generally speaking, here’s what a yearlong DESSA implementation typically looks like</a:t>
            </a:r>
            <a:endParaRPr lang="en-US" b="0" i="0" dirty="0">
              <a:solidFill>
                <a:srgbClr val="00325B"/>
              </a:solidFill>
              <a:effectLst/>
              <a:latin typeface="YAFcfjveRFU 0"/>
            </a:endParaRPr>
          </a:p>
          <a:p>
            <a:pPr>
              <a:lnSpc>
                <a:spcPts val="1350"/>
              </a:lnSpc>
            </a:pPr>
            <a:endParaRPr lang="en-US" b="0" dirty="0">
              <a:solidFill>
                <a:srgbClr val="00325B"/>
              </a:solidFill>
              <a:effectLst/>
              <a:latin typeface="YAFcfjveRFU 0"/>
            </a:endParaRP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A pre-assessment is completed towards the start of the school year. All students are screened using the DESSA-mini. A follow-up DESSA assessment is typically completed if a student demonstrates a need for instruction based on the DESSA-mini results.</a:t>
            </a:r>
          </a:p>
          <a:p>
            <a:pPr>
              <a:buFont typeface="Arial" panose="020B0604020202020204" pitchFamily="34" charset="0"/>
              <a:buNone/>
            </a:pPr>
            <a:endParaRPr lang="en-US" b="0" dirty="0"/>
          </a:p>
          <a:p>
            <a:pPr>
              <a:buFont typeface="Arial" panose="020B0604020202020204" pitchFamily="34" charset="0"/>
              <a:buChar char="•"/>
            </a:pPr>
            <a:r>
              <a:rPr lang="en-US" dirty="0">
                <a:solidFill>
                  <a:srgbClr val="00325B"/>
                </a:solidFill>
              </a:rPr>
              <a:t>A </a:t>
            </a:r>
            <a:r>
              <a:rPr lang="en-US" b="0" i="0" dirty="0">
                <a:solidFill>
                  <a:srgbClr val="00325B"/>
                </a:solidFill>
                <a:effectLst/>
              </a:rPr>
              <a:t>post-assessment following this same process is completed prior to the end of the school year. There is the option for a mid-assessment, as well.</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Throughout the school year, ongoing, universal, and data-driven instruction of social and emotional skills is provided to all students, and targeted intervention and/or individualized instruction is provided to students who demonstrate a need for further support in specific skills areas, typically in the small group or individual setting</a:t>
            </a:r>
            <a:r>
              <a:rPr lang="en-US" dirty="0">
                <a:solidFill>
                  <a:srgbClr val="00325B"/>
                </a:solidFill>
              </a:rPr>
              <a: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Additionally, throughout the school year, staff are having discussions about the data they collect or best practices for supporting students.</a:t>
            </a:r>
            <a:endParaRPr lang="en-US" b="0" dirty="0"/>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Educators are constantly teaching these skills, whether it’s through explicit instruction, modeling, or relationship building with students. Students are constantly learning from each other, about themselves, and by interacting with adults within their school environment.</a:t>
            </a:r>
          </a:p>
          <a:p>
            <a:pPr>
              <a:buFont typeface="Arial" panose="020B0604020202020204" pitchFamily="34" charset="0"/>
              <a:buChar cha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325B"/>
                </a:solidFill>
                <a:effectLst/>
              </a:rPr>
              <a:t>A key point to keep in </a:t>
            </a:r>
            <a:r>
              <a:rPr lang="en-US" dirty="0">
                <a:solidFill>
                  <a:srgbClr val="00325B"/>
                </a:solidFill>
              </a:rPr>
              <a:t>mind is</a:t>
            </a:r>
            <a:r>
              <a:rPr lang="en-US" b="0" i="0" dirty="0">
                <a:solidFill>
                  <a:srgbClr val="00325B"/>
                </a:solidFill>
                <a:effectLst/>
              </a:rPr>
              <a:t> that the teaching and learning of social and emotional competencies are continuous. It’s not just during the rating windows of collecting data that we are actively involved in this process; it’s all year round.</a:t>
            </a:r>
            <a:endParaRPr lang="en-US" b="0" dirty="0"/>
          </a:p>
          <a:p>
            <a:endParaRPr lang="en-US" b="0" dirty="0"/>
          </a:p>
        </p:txBody>
      </p:sp>
      <p:sp>
        <p:nvSpPr>
          <p:cNvPr id="4" name="Slide Number Placeholder 3">
            <a:extLst>
              <a:ext uri="{FF2B5EF4-FFF2-40B4-BE49-F238E27FC236}">
                <a16:creationId xmlns:a16="http://schemas.microsoft.com/office/drawing/2014/main" id="{03ED78C4-4F07-4254-E21A-07CB4F2E4E83}"/>
              </a:ext>
            </a:extLst>
          </p:cNvPr>
          <p:cNvSpPr>
            <a:spLocks noGrp="1"/>
          </p:cNvSpPr>
          <p:nvPr>
            <p:ph type="sldNum" sz="quarter" idx="5"/>
          </p:nvPr>
        </p:nvSpPr>
        <p:spPr/>
        <p:txBody>
          <a:bodyPr/>
          <a:lstStyle/>
          <a:p>
            <a:fld id="{F48421BB-A003-3F4F-9B85-D56C23132542}" type="slidenum">
              <a:rPr lang="en-US" smtClean="0"/>
              <a:t>16</a:t>
            </a:fld>
            <a:endParaRPr lang="en-US"/>
          </a:p>
        </p:txBody>
      </p:sp>
    </p:spTree>
    <p:extLst>
      <p:ext uri="{BB962C8B-B14F-4D97-AF65-F5344CB8AC3E}">
        <p14:creationId xmlns:p14="http://schemas.microsoft.com/office/powerpoint/2010/main" val="2995796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dirty="0"/>
          </a:p>
          <a:p>
            <a:r>
              <a:rPr lang="en-US" dirty="0"/>
              <a:t>Okay we have covered A LOT of overview info right off the bat. Let’s take some time to address any questions that have come up for your during the session so far. You can use the chat or come off mute.</a:t>
            </a:r>
          </a:p>
        </p:txBody>
      </p:sp>
      <p:sp>
        <p:nvSpPr>
          <p:cNvPr id="4" name="Slide Number Placeholder 3"/>
          <p:cNvSpPr>
            <a:spLocks noGrp="1"/>
          </p:cNvSpPr>
          <p:nvPr>
            <p:ph type="sldNum" sz="quarter" idx="5"/>
          </p:nvPr>
        </p:nvSpPr>
        <p:spPr/>
        <p:txBody>
          <a:bodyPr/>
          <a:lstStyle/>
          <a:p>
            <a:fld id="{F48421BB-A003-3F4F-9B85-D56C23132542}" type="slidenum">
              <a:rPr lang="en-US" smtClean="0"/>
              <a:t>17</a:t>
            </a:fld>
            <a:endParaRPr lang="en-US"/>
          </a:p>
        </p:txBody>
      </p:sp>
    </p:spTree>
    <p:extLst>
      <p:ext uri="{BB962C8B-B14F-4D97-AF65-F5344CB8AC3E}">
        <p14:creationId xmlns:p14="http://schemas.microsoft.com/office/powerpoint/2010/main" val="4006876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We’ve talked a lot about a strength-based approach and how DESSA can support that mindset. </a:t>
            </a: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In the chat, I will invite you to consider this prompt: how might a strength-based approach improve conversations about students? How might it impact culture and climate? And how can it influence conversations with families? </a:t>
            </a: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Take a moment to consider one of these questions and add your response to the chat.</a:t>
            </a:r>
          </a:p>
          <a:p>
            <a:pPr>
              <a:lnSpc>
                <a:spcPts val="1350"/>
              </a:lnSpc>
            </a:pPr>
            <a:endParaRPr lang="en-US" b="0" i="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18</a:t>
            </a:fld>
            <a:endParaRPr lang="en-US"/>
          </a:p>
        </p:txBody>
      </p:sp>
    </p:spTree>
    <p:extLst>
      <p:ext uri="{BB962C8B-B14F-4D97-AF65-F5344CB8AC3E}">
        <p14:creationId xmlns:p14="http://schemas.microsoft.com/office/powerpoint/2010/main" val="2960165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19</a:t>
            </a:fld>
            <a:endParaRPr lang="en-US"/>
          </a:p>
        </p:txBody>
      </p:sp>
    </p:spTree>
    <p:extLst>
      <p:ext uri="{BB962C8B-B14F-4D97-AF65-F5344CB8AC3E}">
        <p14:creationId xmlns:p14="http://schemas.microsoft.com/office/powerpoint/2010/main" val="1211632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In this session, we will provide a high level overview of the teacher-completed DESSA assessments. Your district leadership has been very intentional and prepared in expanding this implementation after facilitating a pilot of it last year, and they will be providing grade-level specific directions, if they haven’t already. The training itself will focus on the assessment tool and the online platform, which is the DESSA System Educator Portal.</a:t>
            </a:r>
          </a:p>
          <a:p>
            <a:endParaRPr lang="en-US" dirty="0"/>
          </a:p>
          <a:p>
            <a:r>
              <a:rPr lang="en-US" dirty="0"/>
              <a:t>In our time together today, we will:</a:t>
            </a:r>
          </a:p>
          <a:p>
            <a:pPr marL="342900" indent="-342900">
              <a:lnSpc>
                <a:spcPct val="200000"/>
              </a:lnSpc>
              <a:buFont typeface="Arial" panose="020B0604020202020204" pitchFamily="34" charset="0"/>
              <a:buChar char="•"/>
            </a:pPr>
            <a:r>
              <a:rPr lang="en-US" sz="1200" dirty="0">
                <a:solidFill>
                  <a:srgbClr val="00325E"/>
                </a:solidFill>
                <a:latin typeface="+mn-lt"/>
              </a:rPr>
              <a:t>Identify </a:t>
            </a:r>
            <a:r>
              <a:rPr lang="en-US" sz="1200" b="0" i="0" dirty="0">
                <a:solidFill>
                  <a:srgbClr val="00325E"/>
                </a:solidFill>
                <a:effectLst/>
                <a:latin typeface="+mn-lt"/>
              </a:rPr>
              <a:t>key components of the DESSA assessments</a:t>
            </a:r>
            <a:endParaRPr lang="en-US" sz="1200" dirty="0">
              <a:solidFill>
                <a:srgbClr val="00325E"/>
              </a:solidFill>
              <a:latin typeface="+mn-lt"/>
            </a:endParaRPr>
          </a:p>
          <a:p>
            <a:pPr marL="342900" indent="-342900">
              <a:lnSpc>
                <a:spcPct val="150000"/>
              </a:lnSpc>
              <a:buFont typeface="Arial" panose="020B0604020202020204" pitchFamily="34" charset="0"/>
              <a:buChar char="•"/>
            </a:pPr>
            <a:r>
              <a:rPr lang="en-US" sz="1200" b="0" i="0" dirty="0">
                <a:solidFill>
                  <a:srgbClr val="00325E"/>
                </a:solidFill>
                <a:effectLst/>
                <a:latin typeface="+mn-lt"/>
              </a:rPr>
              <a:t>Demonstrate best practices for completing ratings</a:t>
            </a:r>
            <a:r>
              <a:rPr lang="en-US" sz="1200" dirty="0">
                <a:solidFill>
                  <a:srgbClr val="00325E"/>
                </a:solidFill>
                <a:latin typeface="+mn-lt"/>
              </a:rPr>
              <a:t> and interpreting</a:t>
            </a:r>
            <a:r>
              <a:rPr lang="en-US" sz="1200" b="0" i="0" dirty="0">
                <a:solidFill>
                  <a:srgbClr val="00325E"/>
                </a:solidFill>
                <a:effectLst/>
                <a:latin typeface="+mn-lt"/>
              </a:rPr>
              <a:t> the scoring result categories, and </a:t>
            </a:r>
            <a:endParaRPr lang="en-US" sz="1200" dirty="0">
              <a:solidFill>
                <a:srgbClr val="00325E"/>
              </a:solidFill>
              <a:latin typeface="+mn-lt"/>
            </a:endParaRPr>
          </a:p>
          <a:p>
            <a:pPr marL="342900" indent="-342900">
              <a:lnSpc>
                <a:spcPct val="150000"/>
              </a:lnSpc>
              <a:buFont typeface="Arial" panose="020B0604020202020204" pitchFamily="34" charset="0"/>
              <a:buChar char="•"/>
            </a:pPr>
            <a:r>
              <a:rPr lang="en-US" sz="1200" b="0" i="0" dirty="0">
                <a:solidFill>
                  <a:srgbClr val="00325E"/>
                </a:solidFill>
                <a:effectLst/>
                <a:latin typeface="+mn-lt"/>
              </a:rPr>
              <a:t>Explore key features of the Educator Portal.</a:t>
            </a:r>
            <a:endParaRPr lang="en-US" sz="1200" dirty="0">
              <a:solidFill>
                <a:srgbClr val="00325E"/>
              </a:solidFill>
              <a:latin typeface="+mn-lt"/>
            </a:endParaRPr>
          </a:p>
          <a:p>
            <a:pPr marL="342900" indent="-342900">
              <a:lnSpc>
                <a:spcPct val="150000"/>
              </a:lnSpc>
              <a:buFont typeface="Arial" panose="020B0604020202020204" pitchFamily="34" charset="0"/>
              <a:buChar char="•"/>
            </a:pPr>
            <a:endParaRPr lang="en-US" dirty="0">
              <a:solidFill>
                <a:srgbClr val="00325E"/>
              </a:solidFill>
            </a:endParaRP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a:t>
            </a:fld>
            <a:endParaRPr lang="en-US"/>
          </a:p>
        </p:txBody>
      </p:sp>
    </p:spTree>
    <p:extLst>
      <p:ext uri="{BB962C8B-B14F-4D97-AF65-F5344CB8AC3E}">
        <p14:creationId xmlns:p14="http://schemas.microsoft.com/office/powerpoint/2010/main" val="496140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DC833-AE9C-850A-238C-95EF233C7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909CB-3DB8-83F0-8B98-42A195727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A0EE4-7F8C-52A6-77EF-7304878FD9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i="0" dirty="0">
              <a:solidFill>
                <a:srgbClr val="00325B"/>
              </a:solidFill>
              <a:effectLst/>
            </a:endParaRPr>
          </a:p>
          <a:p>
            <a:r>
              <a:rPr lang="en-US" b="0" i="0" dirty="0">
                <a:solidFill>
                  <a:srgbClr val="00325B"/>
                </a:solidFill>
                <a:effectLst/>
              </a:rPr>
              <a:t>Now that we know what the DESSA is, let’s practice completing a rating. For this section, we will remain in the slide deck using some screenshots of a DESSA rating.</a:t>
            </a:r>
            <a:endParaRPr lang="en-US" b="0" dirty="0"/>
          </a:p>
        </p:txBody>
      </p:sp>
      <p:sp>
        <p:nvSpPr>
          <p:cNvPr id="4" name="Slide Number Placeholder 3">
            <a:extLst>
              <a:ext uri="{FF2B5EF4-FFF2-40B4-BE49-F238E27FC236}">
                <a16:creationId xmlns:a16="http://schemas.microsoft.com/office/drawing/2014/main" id="{30228575-3A6D-18B8-92C4-59F6DE6C6F54}"/>
              </a:ext>
            </a:extLst>
          </p:cNvPr>
          <p:cNvSpPr>
            <a:spLocks noGrp="1"/>
          </p:cNvSpPr>
          <p:nvPr>
            <p:ph type="sldNum" sz="quarter" idx="5"/>
          </p:nvPr>
        </p:nvSpPr>
        <p:spPr/>
        <p:txBody>
          <a:bodyPr/>
          <a:lstStyle/>
          <a:p>
            <a:fld id="{F48421BB-A003-3F4F-9B85-D56C23132542}" type="slidenum">
              <a:rPr lang="en-US" smtClean="0"/>
              <a:t>20</a:t>
            </a:fld>
            <a:endParaRPr lang="en-US"/>
          </a:p>
        </p:txBody>
      </p:sp>
    </p:spTree>
    <p:extLst>
      <p:ext uri="{BB962C8B-B14F-4D97-AF65-F5344CB8AC3E}">
        <p14:creationId xmlns:p14="http://schemas.microsoft.com/office/powerpoint/2010/main" val="1287928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971B8-32BE-1925-90F4-DE4F33FC9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DFC95-0223-8DAD-579B-B9D750D44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F7723-49B4-065F-58A8-87D5CF5208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747679"/>
                </a:solidFill>
                <a:effectLst/>
                <a:uLnTx/>
                <a:uFillTx/>
                <a:latin typeface="Arial"/>
                <a:cs typeface="Arial"/>
                <a:sym typeface="Arial"/>
              </a:rPr>
              <a:t>Educators complete DESSA ratings within the DESSA System for their assigned roster of students. Your district will have your individual rosters integrated into this platform, so that when a rating window is open, you will have access to the list of students you need to complete ratings for. Let’s consider some best practices for completing these ratings.</a:t>
            </a:r>
            <a:endPar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endParaRPr>
          </a:p>
        </p:txBody>
      </p:sp>
      <p:sp>
        <p:nvSpPr>
          <p:cNvPr id="4" name="Slide Number Placeholder 3">
            <a:extLst>
              <a:ext uri="{FF2B5EF4-FFF2-40B4-BE49-F238E27FC236}">
                <a16:creationId xmlns:a16="http://schemas.microsoft.com/office/drawing/2014/main" id="{CBDACF8E-4549-9046-6662-B9259F415AED}"/>
              </a:ext>
            </a:extLst>
          </p:cNvPr>
          <p:cNvSpPr>
            <a:spLocks noGrp="1"/>
          </p:cNvSpPr>
          <p:nvPr>
            <p:ph type="sldNum" sz="quarter" idx="5"/>
          </p:nvPr>
        </p:nvSpPr>
        <p:spPr/>
        <p:txBody>
          <a:bodyPr/>
          <a:lstStyle/>
          <a:p>
            <a:fld id="{F48421BB-A003-3F4F-9B85-D56C23132542}" type="slidenum">
              <a:rPr lang="en-US" smtClean="0"/>
              <a:t>21</a:t>
            </a:fld>
            <a:endParaRPr lang="en-US"/>
          </a:p>
        </p:txBody>
      </p:sp>
    </p:spTree>
    <p:extLst>
      <p:ext uri="{BB962C8B-B14F-4D97-AF65-F5344CB8AC3E}">
        <p14:creationId xmlns:p14="http://schemas.microsoft.com/office/powerpoint/2010/main" val="1584923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a:lnSpc>
                <a:spcPts val="1350"/>
              </a:lnSpc>
            </a:pPr>
            <a:endParaRPr lang="en-US" b="0" dirty="0">
              <a:solidFill>
                <a:srgbClr val="00325B"/>
              </a:solidFill>
              <a:effectLst/>
              <a:latin typeface="YAFcfjveRFU 0"/>
            </a:endParaRPr>
          </a:p>
          <a:p>
            <a:pPr>
              <a:buFont typeface="Arial" panose="020B0604020202020204" pitchFamily="34" charset="0"/>
              <a:buNone/>
            </a:pPr>
            <a:r>
              <a:rPr lang="en-US" b="0" i="0" dirty="0">
                <a:solidFill>
                  <a:srgbClr val="00325B"/>
                </a:solidFill>
                <a:effectLst/>
              </a:rPr>
              <a:t>First, it’s important to be intentional with observations. Doing this helps you to get to know your students better, puts on a positive lens to look for strength-based behaviors, and also helps you to understand more about social and emotional competence. It also allows for you to be less biased when observing your students.</a:t>
            </a:r>
          </a:p>
          <a:p>
            <a:pPr>
              <a:buFont typeface="Arial" panose="020B0604020202020204" pitchFamily="34" charset="0"/>
              <a:buNone/>
            </a:pPr>
            <a:endParaRPr lang="en-US" b="0" dirty="0"/>
          </a:p>
          <a:p>
            <a:pPr>
              <a:buFont typeface="Arial" panose="020B0604020202020204" pitchFamily="34" charset="0"/>
              <a:buNone/>
            </a:pPr>
            <a:r>
              <a:rPr lang="en-US" b="0" i="0" dirty="0">
                <a:solidFill>
                  <a:srgbClr val="00325B"/>
                </a:solidFill>
                <a:effectLst/>
              </a:rPr>
              <a:t>Next, familiarize yourself with the DESSA assessment questions. The more you know about the assessment, the easier your intentional observation will be and the more accurately you will be able to complete your rating. You can download the DESSA-mini/DESSA you will use from the support portal. I will show you where to find it later when we look at the online system. Read it over, think about the behaviors it asks about, and when and how you might observe them. </a:t>
            </a:r>
          </a:p>
          <a:p>
            <a:pPr>
              <a:buFont typeface="Arial" panose="020B0604020202020204" pitchFamily="34" charset="0"/>
              <a:buNone/>
            </a:pPr>
            <a:endParaRPr lang="en-US" b="0" dirty="0"/>
          </a:p>
          <a:p>
            <a:pPr>
              <a:buFont typeface="Arial" panose="020B0604020202020204" pitchFamily="34" charset="0"/>
              <a:buNone/>
            </a:pPr>
            <a:r>
              <a:rPr lang="en-US" b="0" i="0" dirty="0">
                <a:solidFill>
                  <a:srgbClr val="00325B"/>
                </a:solidFill>
                <a:effectLst/>
              </a:rPr>
              <a:t>Try not to overthink or overanalyze, especially when completing the rating for the DESSA-mini. Ask yourselves simple questions like this: What can students do on their own? How often do they do it?  Your first response is often the most reliable response.</a:t>
            </a:r>
            <a:endParaRPr lang="en-US" b="0" dirty="0"/>
          </a:p>
          <a:p>
            <a:pPr>
              <a:buFont typeface="Arial" panose="020B0604020202020204" pitchFamily="34" charset="0"/>
              <a:buNone/>
            </a:pPr>
            <a:endParaRPr lang="en-US" b="0" i="0" dirty="0">
              <a:solidFill>
                <a:srgbClr val="00325B"/>
              </a:solidFill>
              <a:effectLst/>
            </a:endParaRPr>
          </a:p>
          <a:p>
            <a:pPr>
              <a:buFont typeface="Arial" panose="020B0604020202020204" pitchFamily="34" charset="0"/>
              <a:buNone/>
            </a:pPr>
            <a:r>
              <a:rPr lang="en-US" b="0" i="0" dirty="0">
                <a:solidFill>
                  <a:srgbClr val="00325B"/>
                </a:solidFill>
                <a:effectLst/>
              </a:rPr>
              <a:t>Stick to your facts. Raters will base their rating on the last 4 weeks with the student, not an interpretation or what they have “heard” about the student. Remember an intentional observation and accurate rating will be unbiased and based only on what the rater views during the observation period. </a:t>
            </a:r>
          </a:p>
          <a:p>
            <a:pPr>
              <a:buFont typeface="Arial" panose="020B0604020202020204" pitchFamily="34" charset="0"/>
              <a:buNone/>
            </a:pPr>
            <a:endParaRPr lang="en-US" b="0" dirty="0"/>
          </a:p>
          <a:p>
            <a:pPr>
              <a:buFont typeface="Arial" panose="020B0604020202020204" pitchFamily="34" charset="0"/>
              <a:buNone/>
            </a:pPr>
            <a:r>
              <a:rPr lang="en-US" b="0" i="0" dirty="0">
                <a:solidFill>
                  <a:srgbClr val="00325B"/>
                </a:solidFill>
                <a:effectLst/>
              </a:rPr>
              <a:t>Finally, it’s important to plan your rating time. For your specific district, there has been time </a:t>
            </a:r>
            <a:r>
              <a:rPr lang="en-US" b="0" i="0" dirty="0" err="1">
                <a:solidFill>
                  <a:srgbClr val="00325B"/>
                </a:solidFill>
                <a:effectLst/>
              </a:rPr>
              <a:t>alotted</a:t>
            </a:r>
            <a:r>
              <a:rPr lang="en-US" b="0" i="0" dirty="0">
                <a:solidFill>
                  <a:srgbClr val="00325B"/>
                </a:solidFill>
                <a:effectLst/>
              </a:rPr>
              <a:t> today at the end of this training to complete your assigned ratings. </a:t>
            </a:r>
          </a:p>
          <a:p>
            <a:pPr>
              <a:buFont typeface="Arial" panose="020B0604020202020204" pitchFamily="34" charset="0"/>
              <a:buNone/>
            </a:pP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22</a:t>
            </a:fld>
            <a:endParaRPr lang="en-US"/>
          </a:p>
        </p:txBody>
      </p:sp>
    </p:spTree>
    <p:extLst>
      <p:ext uri="{BB962C8B-B14F-4D97-AF65-F5344CB8AC3E}">
        <p14:creationId xmlns:p14="http://schemas.microsoft.com/office/powerpoint/2010/main" val="2571185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dirty="0"/>
          </a:p>
          <a:p>
            <a:r>
              <a:rPr lang="en-US" dirty="0"/>
              <a:t>Now it’s time to practice a rating! In just a moment, we will have an example of the DESSA on the screen. </a:t>
            </a:r>
          </a:p>
          <a:p>
            <a:endParaRPr lang="en-US" dirty="0"/>
          </a:p>
          <a:p>
            <a:pPr>
              <a:lnSpc>
                <a:spcPct val="150000"/>
              </a:lnSpc>
            </a:pPr>
            <a:r>
              <a:rPr lang="en-US" dirty="0"/>
              <a:t>You will imagine your school-aged self or someone you know. You can even imagine your favorite book character.</a:t>
            </a:r>
          </a:p>
          <a:p>
            <a:pPr>
              <a:lnSpc>
                <a:spcPct val="150000"/>
              </a:lnSpc>
            </a:pPr>
            <a:endParaRPr lang="en-US" dirty="0"/>
          </a:p>
          <a:p>
            <a:pPr>
              <a:lnSpc>
                <a:spcPct val="150000"/>
              </a:lnSpc>
            </a:pPr>
            <a:r>
              <a:rPr lang="en-US" dirty="0"/>
              <a:t>Answer each question according to that person’s behavior.</a:t>
            </a:r>
          </a:p>
          <a:p>
            <a:pPr>
              <a:lnSpc>
                <a:spcPct val="150000"/>
              </a:lnSpc>
            </a:pPr>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23</a:t>
            </a:fld>
            <a:endParaRPr lang="en-US"/>
          </a:p>
        </p:txBody>
      </p:sp>
    </p:spTree>
    <p:extLst>
      <p:ext uri="{BB962C8B-B14F-4D97-AF65-F5344CB8AC3E}">
        <p14:creationId xmlns:p14="http://schemas.microsoft.com/office/powerpoint/2010/main" val="3759836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85AC-4270-A240-9CF7-C7EEAC260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F0A4D-E7FC-B568-FEBE-2506C7A5F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46D5E-23D8-AFC2-4870-8538B69805AF}"/>
              </a:ext>
            </a:extLst>
          </p:cNvPr>
          <p:cNvSpPr>
            <a:spLocks noGrp="1"/>
          </p:cNvSpPr>
          <p:nvPr>
            <p:ph type="body" idx="1"/>
          </p:nvPr>
        </p:nvSpPr>
        <p:spPr/>
        <p:txBody>
          <a:bodyPr/>
          <a:lstStyle/>
          <a:p>
            <a:pPr>
              <a:lnSpc>
                <a:spcPct val="150000"/>
              </a:lnSpc>
            </a:pPr>
            <a:r>
              <a:rPr lang="en-US" i="1" dirty="0"/>
              <a:t>First, the directions for each student will read: </a:t>
            </a:r>
          </a:p>
          <a:p>
            <a:pPr>
              <a:lnSpc>
                <a:spcPct val="150000"/>
              </a:lnSpc>
            </a:pPr>
            <a:endParaRPr lang="en-US" i="1" dirty="0"/>
          </a:p>
          <a:p>
            <a:pPr>
              <a:lnSpc>
                <a:spcPct val="150000"/>
              </a:lnSpc>
            </a:pPr>
            <a:r>
              <a:rPr lang="en-US" i="1" dirty="0"/>
              <a:t>(read directions on the screen)</a:t>
            </a:r>
          </a:p>
        </p:txBody>
      </p:sp>
      <p:sp>
        <p:nvSpPr>
          <p:cNvPr id="4" name="Slide Number Placeholder 3">
            <a:extLst>
              <a:ext uri="{FF2B5EF4-FFF2-40B4-BE49-F238E27FC236}">
                <a16:creationId xmlns:a16="http://schemas.microsoft.com/office/drawing/2014/main" id="{D580C4FC-9B4F-A6EC-24B4-95FCA0840CFE}"/>
              </a:ext>
            </a:extLst>
          </p:cNvPr>
          <p:cNvSpPr>
            <a:spLocks noGrp="1"/>
          </p:cNvSpPr>
          <p:nvPr>
            <p:ph type="sldNum" sz="quarter" idx="5"/>
          </p:nvPr>
        </p:nvSpPr>
        <p:spPr/>
        <p:txBody>
          <a:bodyPr/>
          <a:lstStyle/>
          <a:p>
            <a:fld id="{F48421BB-A003-3F4F-9B85-D56C23132542}" type="slidenum">
              <a:rPr lang="en-US" smtClean="0"/>
              <a:t>24</a:t>
            </a:fld>
            <a:endParaRPr lang="en-US"/>
          </a:p>
        </p:txBody>
      </p:sp>
    </p:spTree>
    <p:extLst>
      <p:ext uri="{BB962C8B-B14F-4D97-AF65-F5344CB8AC3E}">
        <p14:creationId xmlns:p14="http://schemas.microsoft.com/office/powerpoint/2010/main" val="738234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C47F4-8CD9-D0D7-47FB-1F06AC2F0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B3EF4-DA29-FEBF-8413-19C5B9CE7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1CC54-31CE-1E5B-3CB9-238745E2BB85}"/>
              </a:ext>
            </a:extLst>
          </p:cNvPr>
          <p:cNvSpPr>
            <a:spLocks noGrp="1"/>
          </p:cNvSpPr>
          <p:nvPr>
            <p:ph type="body" idx="1"/>
          </p:nvPr>
        </p:nvSpPr>
        <p:spPr/>
        <p:txBody>
          <a:bodyPr/>
          <a:lstStyle/>
          <a:p>
            <a:pPr>
              <a:lnSpc>
                <a:spcPct val="150000"/>
              </a:lnSpc>
            </a:pPr>
            <a:r>
              <a:rPr lang="en-US" i="0" dirty="0"/>
              <a:t>Here’s the DESSA mini screener for our practice rating. The answer options are: Never, Rarely, Sometimes, Often, and Almost Always. </a:t>
            </a:r>
          </a:p>
          <a:p>
            <a:pPr>
              <a:lnSpc>
                <a:spcPct val="150000"/>
              </a:lnSpc>
            </a:pPr>
            <a:endParaRPr lang="en-US" i="0" dirty="0"/>
          </a:p>
          <a:p>
            <a:pPr>
              <a:lnSpc>
                <a:spcPct val="150000"/>
              </a:lnSpc>
            </a:pPr>
            <a:r>
              <a:rPr lang="en-US" i="0" dirty="0"/>
              <a:t>(Facilitation – read the items and allow time for attendees to “complete” their rating based on the person they have in mind.”</a:t>
            </a:r>
          </a:p>
        </p:txBody>
      </p:sp>
      <p:sp>
        <p:nvSpPr>
          <p:cNvPr id="4" name="Slide Number Placeholder 3">
            <a:extLst>
              <a:ext uri="{FF2B5EF4-FFF2-40B4-BE49-F238E27FC236}">
                <a16:creationId xmlns:a16="http://schemas.microsoft.com/office/drawing/2014/main" id="{6F9835EA-4898-8F1F-9E31-3835B813EAEE}"/>
              </a:ext>
            </a:extLst>
          </p:cNvPr>
          <p:cNvSpPr>
            <a:spLocks noGrp="1"/>
          </p:cNvSpPr>
          <p:nvPr>
            <p:ph type="sldNum" sz="quarter" idx="5"/>
          </p:nvPr>
        </p:nvSpPr>
        <p:spPr/>
        <p:txBody>
          <a:bodyPr/>
          <a:lstStyle/>
          <a:p>
            <a:fld id="{F48421BB-A003-3F4F-9B85-D56C23132542}" type="slidenum">
              <a:rPr lang="en-US" smtClean="0"/>
              <a:t>25</a:t>
            </a:fld>
            <a:endParaRPr lang="en-US"/>
          </a:p>
        </p:txBody>
      </p:sp>
    </p:spTree>
    <p:extLst>
      <p:ext uri="{BB962C8B-B14F-4D97-AF65-F5344CB8AC3E}">
        <p14:creationId xmlns:p14="http://schemas.microsoft.com/office/powerpoint/2010/main" val="3052907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BBD46-0B49-83EB-01FC-5D6DA375E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535FD-480C-168F-3DD9-583AF7713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D1386-11F4-58F1-B0FD-6EFCA2AFF23C}"/>
              </a:ext>
            </a:extLst>
          </p:cNvPr>
          <p:cNvSpPr>
            <a:spLocks noGrp="1"/>
          </p:cNvSpPr>
          <p:nvPr>
            <p:ph type="body" idx="1"/>
          </p:nvPr>
        </p:nvSpPr>
        <p:spPr/>
        <p:txBody>
          <a:bodyPr/>
          <a:lstStyle/>
          <a:p>
            <a:pPr>
              <a:lnSpc>
                <a:spcPct val="150000"/>
              </a:lnSpc>
            </a:pPr>
            <a:r>
              <a:rPr lang="en-US" i="0" dirty="0"/>
              <a:t>Before we switch gears and look at the online platform, let’s pause: are there any “ah ha!” moments or other questions that came up for you while completing this practice rating? </a:t>
            </a:r>
          </a:p>
        </p:txBody>
      </p:sp>
      <p:sp>
        <p:nvSpPr>
          <p:cNvPr id="4" name="Slide Number Placeholder 3">
            <a:extLst>
              <a:ext uri="{FF2B5EF4-FFF2-40B4-BE49-F238E27FC236}">
                <a16:creationId xmlns:a16="http://schemas.microsoft.com/office/drawing/2014/main" id="{5453823D-6410-3918-6DC0-74906ED03BB9}"/>
              </a:ext>
            </a:extLst>
          </p:cNvPr>
          <p:cNvSpPr>
            <a:spLocks noGrp="1"/>
          </p:cNvSpPr>
          <p:nvPr>
            <p:ph type="sldNum" sz="quarter" idx="5"/>
          </p:nvPr>
        </p:nvSpPr>
        <p:spPr/>
        <p:txBody>
          <a:bodyPr/>
          <a:lstStyle/>
          <a:p>
            <a:fld id="{F48421BB-A003-3F4F-9B85-D56C23132542}" type="slidenum">
              <a:rPr lang="en-US" smtClean="0"/>
              <a:t>26</a:t>
            </a:fld>
            <a:endParaRPr lang="en-US"/>
          </a:p>
        </p:txBody>
      </p:sp>
    </p:spTree>
    <p:extLst>
      <p:ext uri="{BB962C8B-B14F-4D97-AF65-F5344CB8AC3E}">
        <p14:creationId xmlns:p14="http://schemas.microsoft.com/office/powerpoint/2010/main" val="2919582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we’ve completed a practice version of the DESSA, let’s return to the scores that we talked about in the beginning of the training.</a:t>
            </a:r>
          </a:p>
          <a:p>
            <a:pPr marL="171450" indent="-171450">
              <a:buFont typeface="Arial" panose="020B0604020202020204" pitchFamily="34" charset="0"/>
              <a:buChar char="•"/>
            </a:pPr>
            <a:r>
              <a:rPr lang="en-US" dirty="0"/>
              <a:t>The results for a screener and full assessment will be available in real time, so as soon as a rater submits the assessment. You’ll see the t-score and one of the 3 categories – Strength, Typical, or Need for Instruction.</a:t>
            </a:r>
          </a:p>
          <a:p>
            <a:pPr marL="171450" indent="-171450">
              <a:buFont typeface="Arial" panose="020B0604020202020204" pitchFamily="34" charset="0"/>
              <a:buChar char="•"/>
            </a:pPr>
            <a:r>
              <a:rPr lang="en-US" dirty="0"/>
              <a:t>Let’s take a closer look at some student examples for each category.</a:t>
            </a:r>
          </a:p>
        </p:txBody>
      </p:sp>
      <p:sp>
        <p:nvSpPr>
          <p:cNvPr id="4" name="Slide Number Placeholder 3"/>
          <p:cNvSpPr>
            <a:spLocks noGrp="1"/>
          </p:cNvSpPr>
          <p:nvPr>
            <p:ph type="sldNum" sz="quarter" idx="5"/>
          </p:nvPr>
        </p:nvSpPr>
        <p:spPr/>
        <p:txBody>
          <a:bodyPr/>
          <a:lstStyle/>
          <a:p>
            <a:fld id="{F48421BB-A003-3F4F-9B85-D56C23132542}" type="slidenum">
              <a:rPr lang="en-US" smtClean="0"/>
              <a:t>27</a:t>
            </a:fld>
            <a:endParaRPr lang="en-US"/>
          </a:p>
        </p:txBody>
      </p:sp>
    </p:spTree>
    <p:extLst>
      <p:ext uri="{BB962C8B-B14F-4D97-AF65-F5344CB8AC3E}">
        <p14:creationId xmlns:p14="http://schemas.microsoft.com/office/powerpoint/2010/main" val="1583351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43549-3F8E-4F17-F244-C6B5DF626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3EA98-B7A1-6DC0-C55B-2ECB77A23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33B71-86D1-6D5C-CBE0-0244079216D5}"/>
              </a:ext>
            </a:extLst>
          </p:cNvPr>
          <p:cNvSpPr>
            <a:spLocks noGrp="1"/>
          </p:cNvSpPr>
          <p:nvPr>
            <p:ph type="body" idx="1"/>
          </p:nvPr>
        </p:nvSpPr>
        <p:spPr/>
        <p:txBody>
          <a:bodyPr/>
          <a:lstStyle/>
          <a:p>
            <a:pPr>
              <a:lnSpc>
                <a:spcPct val="150000"/>
              </a:lnSpc>
            </a:pPr>
            <a:endParaRPr lang="en-US" i="0" dirty="0"/>
          </a:p>
        </p:txBody>
      </p:sp>
      <p:sp>
        <p:nvSpPr>
          <p:cNvPr id="4" name="Slide Number Placeholder 3">
            <a:extLst>
              <a:ext uri="{FF2B5EF4-FFF2-40B4-BE49-F238E27FC236}">
                <a16:creationId xmlns:a16="http://schemas.microsoft.com/office/drawing/2014/main" id="{1C8C6FA2-2225-AB87-A167-0B5A0E11D534}"/>
              </a:ext>
            </a:extLst>
          </p:cNvPr>
          <p:cNvSpPr>
            <a:spLocks noGrp="1"/>
          </p:cNvSpPr>
          <p:nvPr>
            <p:ph type="sldNum" sz="quarter" idx="5"/>
          </p:nvPr>
        </p:nvSpPr>
        <p:spPr/>
        <p:txBody>
          <a:bodyPr/>
          <a:lstStyle/>
          <a:p>
            <a:fld id="{F48421BB-A003-3F4F-9B85-D56C23132542}" type="slidenum">
              <a:rPr lang="en-US" smtClean="0"/>
              <a:t>28</a:t>
            </a:fld>
            <a:endParaRPr lang="en-US"/>
          </a:p>
        </p:txBody>
      </p:sp>
    </p:spTree>
    <p:extLst>
      <p:ext uri="{BB962C8B-B14F-4D97-AF65-F5344CB8AC3E}">
        <p14:creationId xmlns:p14="http://schemas.microsoft.com/office/powerpoint/2010/main" val="2854354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90185-3C00-31C1-6421-F674A7C84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3BBB1-8BE3-F437-9E3E-465F9C1F5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7C805D-4D98-B5E8-09EF-4FBC2A5270CE}"/>
              </a:ext>
            </a:extLst>
          </p:cNvPr>
          <p:cNvSpPr>
            <a:spLocks noGrp="1"/>
          </p:cNvSpPr>
          <p:nvPr>
            <p:ph type="body" idx="1"/>
          </p:nvPr>
        </p:nvSpPr>
        <p:spPr/>
        <p:txBody>
          <a:bodyPr/>
          <a:lstStyle/>
          <a:p>
            <a:pPr>
              <a:lnSpc>
                <a:spcPct val="150000"/>
              </a:lnSpc>
            </a:pPr>
            <a:endParaRPr lang="en-US" i="0" dirty="0"/>
          </a:p>
        </p:txBody>
      </p:sp>
      <p:sp>
        <p:nvSpPr>
          <p:cNvPr id="4" name="Slide Number Placeholder 3">
            <a:extLst>
              <a:ext uri="{FF2B5EF4-FFF2-40B4-BE49-F238E27FC236}">
                <a16:creationId xmlns:a16="http://schemas.microsoft.com/office/drawing/2014/main" id="{3DE22DDB-8369-630B-6146-6872E4E427DD}"/>
              </a:ext>
            </a:extLst>
          </p:cNvPr>
          <p:cNvSpPr>
            <a:spLocks noGrp="1"/>
          </p:cNvSpPr>
          <p:nvPr>
            <p:ph type="sldNum" sz="quarter" idx="5"/>
          </p:nvPr>
        </p:nvSpPr>
        <p:spPr/>
        <p:txBody>
          <a:bodyPr/>
          <a:lstStyle/>
          <a:p>
            <a:fld id="{F48421BB-A003-3F4F-9B85-D56C23132542}" type="slidenum">
              <a:rPr lang="en-US" smtClean="0"/>
              <a:t>29</a:t>
            </a:fld>
            <a:endParaRPr lang="en-US"/>
          </a:p>
        </p:txBody>
      </p:sp>
    </p:spTree>
    <p:extLst>
      <p:ext uri="{BB962C8B-B14F-4D97-AF65-F5344CB8AC3E}">
        <p14:creationId xmlns:p14="http://schemas.microsoft.com/office/powerpoint/2010/main" val="151292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endParaRPr lang="en-US" dirty="0"/>
          </a:p>
          <a:p>
            <a:r>
              <a:rPr lang="en-US" dirty="0"/>
              <a:t>In terms of the session structure today, this training is meant to be an introductory session. However, as questions arise, feel free to put those in the chat so that we can share them out to your leadership afterward and ensure that they are addressed.  The training content will last about 60 minutes, and halfway through we will take a brief break.</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a:t>
            </a:fld>
            <a:endParaRPr lang="en-US"/>
          </a:p>
        </p:txBody>
      </p:sp>
    </p:spTree>
    <p:extLst>
      <p:ext uri="{BB962C8B-B14F-4D97-AF65-F5344CB8AC3E}">
        <p14:creationId xmlns:p14="http://schemas.microsoft.com/office/powerpoint/2010/main" val="3628970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221DA-6FB0-AD4D-147C-7CF27EE5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379AC-4F6F-8BAD-36D8-14DE6A4A9A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D8D7C-8446-8EE2-05A2-7E024715446B}"/>
              </a:ext>
            </a:extLst>
          </p:cNvPr>
          <p:cNvSpPr>
            <a:spLocks noGrp="1"/>
          </p:cNvSpPr>
          <p:nvPr>
            <p:ph type="body" idx="1"/>
          </p:nvPr>
        </p:nvSpPr>
        <p:spPr/>
        <p:txBody>
          <a:bodyPr/>
          <a:lstStyle/>
          <a:p>
            <a:pPr>
              <a:lnSpc>
                <a:spcPct val="150000"/>
              </a:lnSpc>
            </a:pPr>
            <a:endParaRPr lang="en-US" i="0" dirty="0"/>
          </a:p>
        </p:txBody>
      </p:sp>
      <p:sp>
        <p:nvSpPr>
          <p:cNvPr id="4" name="Slide Number Placeholder 3">
            <a:extLst>
              <a:ext uri="{FF2B5EF4-FFF2-40B4-BE49-F238E27FC236}">
                <a16:creationId xmlns:a16="http://schemas.microsoft.com/office/drawing/2014/main" id="{24782212-937D-C10A-CCE2-D5167263A318}"/>
              </a:ext>
            </a:extLst>
          </p:cNvPr>
          <p:cNvSpPr>
            <a:spLocks noGrp="1"/>
          </p:cNvSpPr>
          <p:nvPr>
            <p:ph type="sldNum" sz="quarter" idx="5"/>
          </p:nvPr>
        </p:nvSpPr>
        <p:spPr/>
        <p:txBody>
          <a:bodyPr/>
          <a:lstStyle/>
          <a:p>
            <a:fld id="{F48421BB-A003-3F4F-9B85-D56C23132542}" type="slidenum">
              <a:rPr lang="en-US" smtClean="0"/>
              <a:t>30</a:t>
            </a:fld>
            <a:endParaRPr lang="en-US"/>
          </a:p>
        </p:txBody>
      </p:sp>
    </p:spTree>
    <p:extLst>
      <p:ext uri="{BB962C8B-B14F-4D97-AF65-F5344CB8AC3E}">
        <p14:creationId xmlns:p14="http://schemas.microsoft.com/office/powerpoint/2010/main" val="2755188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325B"/>
                </a:solidFill>
                <a:effectLst/>
              </a:rPr>
              <a:t>From here, we are going to continue discussing the DESSA implementation through the online platform, the DESSA System Educator Portal. You may have already had time to explore this platform, but this is where everything lives for the DESSA – the ratings, the assessment results and data reports, instructional materials, and other resources. </a:t>
            </a: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31</a:t>
            </a:fld>
            <a:endParaRPr lang="en-US"/>
          </a:p>
        </p:txBody>
      </p:sp>
    </p:spTree>
    <p:extLst>
      <p:ext uri="{BB962C8B-B14F-4D97-AF65-F5344CB8AC3E}">
        <p14:creationId xmlns:p14="http://schemas.microsoft.com/office/powerpoint/2010/main" val="3637340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There are 3 different types of user access. The user access in the Educator Portal dictates what information is displayed on the dashboard and the types or amount of data viewable in your DESSA account.</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First, the Program Administrator access is typically provided to district leaders or other staff responsible for setting up rostering, assessment windows, and rating assignments. Program administrator access will allow the user to view data for all sites within their district.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Next, the Site Leader access is generally provided to school or site-based leaders, including Principals and Assistant Principals, as well as other leaders that may need access to data across the campus, such as School Counselors, School Psychologists, Social Workers, etc. Site Leader access will allow the user to access to data for their specific site.</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Finally, the Rater access is provided to educators that are assigned to complete ratings within the Educator Portal. The Rater access allows for educators to complete DESSA assessment for the students that they have been assigned to rate and view the data for their assigned students.</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32</a:t>
            </a:fld>
            <a:endParaRPr lang="en-US"/>
          </a:p>
        </p:txBody>
      </p:sp>
    </p:spTree>
    <p:extLst>
      <p:ext uri="{BB962C8B-B14F-4D97-AF65-F5344CB8AC3E}">
        <p14:creationId xmlns:p14="http://schemas.microsoft.com/office/powerpoint/2010/main" val="3612796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All users will land on their dashboard when they log into the Educator Portal. There 5 tabs across the top of the screen that we will navigate through.  </a:t>
            </a: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When Site Leaders log in to their  account, the dashboard will provide a quick snapshot of the rating window timeline, a preview of the My Students report, which displays an overview of student performance. On the bottom of the screen, they will see a grade-level comparison of all the grades in their building.</a:t>
            </a:r>
          </a:p>
          <a:p>
            <a:pPr>
              <a:lnSpc>
                <a:spcPts val="1350"/>
              </a:lnSpc>
            </a:pP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33</a:t>
            </a:fld>
            <a:endParaRPr lang="en-US"/>
          </a:p>
        </p:txBody>
      </p:sp>
    </p:spTree>
    <p:extLst>
      <p:ext uri="{BB962C8B-B14F-4D97-AF65-F5344CB8AC3E}">
        <p14:creationId xmlns:p14="http://schemas.microsoft.com/office/powerpoint/2010/main" val="2706813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When a user first logs into the Educator Portal, the dashboard will likely appear blank since there won’t be any ratings completed yet and therefore, there won’t be any data in the system.</a:t>
            </a:r>
          </a:p>
          <a:p>
            <a:pPr>
              <a:lnSpc>
                <a:spcPts val="1350"/>
              </a:lnSpc>
            </a:pPr>
            <a:endParaRPr lang="en-US" b="0" dirty="0">
              <a:solidFill>
                <a:srgbClr val="00325B"/>
              </a:solidFill>
              <a:effectLst/>
              <a:latin typeface="YAFcfjveRFU 0"/>
            </a:endParaRPr>
          </a:p>
          <a:p>
            <a:pPr>
              <a:lnSpc>
                <a:spcPts val="1350"/>
              </a:lnSpc>
            </a:pPr>
            <a:r>
              <a:rPr lang="en-US" b="0" i="0" dirty="0">
                <a:solidFill>
                  <a:srgbClr val="00325B"/>
                </a:solidFill>
                <a:effectLst/>
                <a:latin typeface="YAFcfjveRFU 0"/>
              </a:rPr>
              <a:t>Once ratings begin to occur that data will populate in the system and be able to be viewed here as well in the data and insights tab, which we will go over in more detail in a few moments. </a:t>
            </a:r>
          </a:p>
          <a:p>
            <a:pPr>
              <a:lnSpc>
                <a:spcPts val="1350"/>
              </a:lnSpc>
            </a:pPr>
            <a:endParaRPr lang="en-US" b="0" i="0" dirty="0">
              <a:solidFill>
                <a:srgbClr val="00325B"/>
              </a:solidFill>
              <a:effectLst/>
              <a:latin typeface="YAFcfjveRFU 0"/>
            </a:endParaRPr>
          </a:p>
          <a:p>
            <a:pPr>
              <a:lnSpc>
                <a:spcPts val="1350"/>
              </a:lnSpc>
            </a:pPr>
            <a:r>
              <a:rPr lang="en-US" b="0" dirty="0">
                <a:solidFill>
                  <a:srgbClr val="00325B"/>
                </a:solidFill>
                <a:effectLst/>
                <a:latin typeface="YAFcfjveRFU 0"/>
              </a:rPr>
              <a:t>Educators will see </a:t>
            </a:r>
            <a:r>
              <a:rPr lang="en-US" b="0" i="0" dirty="0">
                <a:solidFill>
                  <a:srgbClr val="00325B"/>
                </a:solidFill>
                <a:effectLst/>
              </a:rPr>
              <a:t>a quick snapshot of the rating progress and data that has been collected based on the current or most recent rating window, an overview of the student performance on the right side, and a breakdown of student scores who received a DESSA 2 assessment at the bottom of the screen. Educators will only see data for the students in their classroom or on their roster.</a:t>
            </a: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34</a:t>
            </a:fld>
            <a:endParaRPr lang="en-US"/>
          </a:p>
        </p:txBody>
      </p:sp>
    </p:spTree>
    <p:extLst>
      <p:ext uri="{BB962C8B-B14F-4D97-AF65-F5344CB8AC3E}">
        <p14:creationId xmlns:p14="http://schemas.microsoft.com/office/powerpoint/2010/main" val="850944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dirty="0"/>
              <a:t>Next, is the ratings tab. </a:t>
            </a:r>
            <a:r>
              <a:rPr lang="en-US" b="0" dirty="0">
                <a:solidFill>
                  <a:srgbClr val="00325B"/>
                </a:solidFill>
                <a:effectLst/>
                <a:latin typeface="YAFcfjveRFU 0"/>
              </a:rPr>
              <a:t>As an educator, this is where </a:t>
            </a:r>
            <a:r>
              <a:rPr lang="en-US" b="0" i="0" dirty="0">
                <a:solidFill>
                  <a:srgbClr val="00325B"/>
                </a:solidFill>
                <a:effectLst/>
              </a:rPr>
              <a:t>you will see the roster of students you have been assigned to rate. The system is very easy to use and should be relatively intuitive; just follow the prompts to complete the all the ratings for your students. </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35</a:t>
            </a:fld>
            <a:endParaRPr lang="en-US"/>
          </a:p>
        </p:txBody>
      </p:sp>
    </p:spTree>
    <p:extLst>
      <p:ext uri="{BB962C8B-B14F-4D97-AF65-F5344CB8AC3E}">
        <p14:creationId xmlns:p14="http://schemas.microsoft.com/office/powerpoint/2010/main" val="3775111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rPr>
              <a:t>For the screener, you have to answer all 8 questions on a DESSA-mini. You can skip a question and come back to it; however, you cannot skip a question and complete the rating.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circles on the left side of the student names indicate whether or not they’ve been rated, and the descriptive range in which they scored.</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Gray signifies that they have not been rated, red means they have a need for instruction, blue means they scored in the typical range, and green means they scored in the strength range.</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Students with a check mark do not need any further assessment.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Clicking on a student with a red circle and no check mark will automatically initiate a full assessment.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Clicking on a student with a blue or green circle and no check mark, will show you their T-Score and give you the option to progress monitor.</a:t>
            </a:r>
          </a:p>
        </p:txBody>
      </p:sp>
      <p:sp>
        <p:nvSpPr>
          <p:cNvPr id="4" name="Slide Number Placeholder 3"/>
          <p:cNvSpPr>
            <a:spLocks noGrp="1"/>
          </p:cNvSpPr>
          <p:nvPr>
            <p:ph type="sldNum" sz="quarter" idx="5"/>
          </p:nvPr>
        </p:nvSpPr>
        <p:spPr/>
        <p:txBody>
          <a:bodyPr/>
          <a:lstStyle/>
          <a:p>
            <a:fld id="{F48421BB-A003-3F4F-9B85-D56C23132542}" type="slidenum">
              <a:rPr lang="en-US" smtClean="0"/>
              <a:t>36</a:t>
            </a:fld>
            <a:endParaRPr lang="en-US"/>
          </a:p>
        </p:txBody>
      </p:sp>
    </p:spTree>
    <p:extLst>
      <p:ext uri="{BB962C8B-B14F-4D97-AF65-F5344CB8AC3E}">
        <p14:creationId xmlns:p14="http://schemas.microsoft.com/office/powerpoint/2010/main" val="2565276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a:lnSpc>
                <a:spcPct val="107000"/>
              </a:lnSpc>
              <a:spcBef>
                <a:spcPts val="0"/>
              </a:spcBef>
              <a:spcAft>
                <a:spcPts val="1067"/>
              </a:spcAft>
              <a:buClr>
                <a:srgbClr val="747679"/>
              </a:buClr>
              <a:buFont typeface="+mj-lt"/>
              <a:buNone/>
              <a:defRPr/>
            </a:pPr>
            <a:r>
              <a:rPr lang="en-US" kern="100" dirty="0">
                <a:solidFill>
                  <a:srgbClr val="747679"/>
                </a:solidFill>
                <a:latin typeface="Arial" panose="020B0604020202020204"/>
                <a:cs typeface="Times New Roman" panose="02020603050405020304" pitchFamily="18" charset="0"/>
              </a:rPr>
              <a:t>As we’ve discussed already, you will complete the ratings to the best of your ability based on what you have observed for each student (not in comparison to other students). To complete a rating:</a:t>
            </a:r>
          </a:p>
          <a:p>
            <a:pPr marL="628639" indent="-171450">
              <a:lnSpc>
                <a:spcPct val="107000"/>
              </a:lnSpc>
              <a:spcBef>
                <a:spcPts val="0"/>
              </a:spcBef>
              <a:spcAft>
                <a:spcPts val="1067"/>
              </a:spcAft>
              <a:buClr>
                <a:srgbClr val="747679"/>
              </a:buClr>
              <a:buFont typeface="Arial" panose="020B0604020202020204" pitchFamily="34" charset="0"/>
              <a:buChar char="•"/>
              <a:defRPr/>
            </a:pPr>
            <a:r>
              <a:rPr lang="en-US" kern="100" dirty="0">
                <a:solidFill>
                  <a:srgbClr val="747679"/>
                </a:solidFill>
                <a:latin typeface="Arial" panose="020B0604020202020204"/>
                <a:cs typeface="Times New Roman" panose="02020603050405020304" pitchFamily="18" charset="0"/>
              </a:rPr>
              <a:t>Select a student to rate.</a:t>
            </a:r>
          </a:p>
          <a:p>
            <a:pPr marL="628639" indent="-171450">
              <a:lnSpc>
                <a:spcPct val="107000"/>
              </a:lnSpc>
              <a:spcBef>
                <a:spcPts val="0"/>
              </a:spcBef>
              <a:spcAft>
                <a:spcPts val="1067"/>
              </a:spcAft>
              <a:buClr>
                <a:srgbClr val="747679"/>
              </a:buClr>
              <a:buFont typeface="Arial" panose="020B0604020202020204" pitchFamily="34" charset="0"/>
              <a:buChar char="•"/>
              <a:defRPr/>
            </a:pPr>
            <a:r>
              <a:rPr lang="en-US" kern="100" dirty="0">
                <a:solidFill>
                  <a:srgbClr val="747679"/>
                </a:solidFill>
                <a:latin typeface="Arial" panose="020B0604020202020204"/>
                <a:cs typeface="Times New Roman" panose="02020603050405020304" pitchFamily="18" charset="0"/>
              </a:rPr>
              <a:t>Read the instructions.</a:t>
            </a:r>
          </a:p>
          <a:p>
            <a:pPr marL="628639" indent="-171450">
              <a:lnSpc>
                <a:spcPct val="107000"/>
              </a:lnSpc>
              <a:spcBef>
                <a:spcPts val="0"/>
              </a:spcBef>
              <a:spcAft>
                <a:spcPts val="1067"/>
              </a:spcAft>
              <a:buClr>
                <a:srgbClr val="747679"/>
              </a:buClr>
              <a:buFont typeface="Arial" panose="020B0604020202020204" pitchFamily="34" charset="0"/>
              <a:buChar char="•"/>
              <a:defRPr/>
            </a:pPr>
            <a:r>
              <a:rPr lang="en-US" kern="100" dirty="0">
                <a:solidFill>
                  <a:srgbClr val="747679"/>
                </a:solidFill>
                <a:latin typeface="Arial" panose="020B0604020202020204"/>
                <a:cs typeface="Times New Roman" panose="02020603050405020304" pitchFamily="18" charset="0"/>
              </a:rPr>
              <a:t>Answer every question as honestly as possible.</a:t>
            </a:r>
          </a:p>
          <a:p>
            <a:pPr marL="628639" indent="-171450">
              <a:lnSpc>
                <a:spcPct val="107000"/>
              </a:lnSpc>
              <a:spcBef>
                <a:spcPts val="0"/>
              </a:spcBef>
              <a:spcAft>
                <a:spcPts val="1067"/>
              </a:spcAft>
              <a:buClr>
                <a:srgbClr val="747679"/>
              </a:buClr>
              <a:buFont typeface="Arial" panose="020B0604020202020204" pitchFamily="34" charset="0"/>
              <a:buChar char="•"/>
              <a:defRPr/>
            </a:pPr>
            <a:r>
              <a:rPr lang="en-US" kern="100" dirty="0">
                <a:solidFill>
                  <a:srgbClr val="747679"/>
                </a:solidFill>
                <a:latin typeface="Arial" panose="020B0604020202020204"/>
                <a:cs typeface="Times New Roman" panose="02020603050405020304" pitchFamily="18" charset="0"/>
              </a:rPr>
              <a:t>Click “Submit”.</a:t>
            </a:r>
          </a:p>
        </p:txBody>
      </p:sp>
      <p:sp>
        <p:nvSpPr>
          <p:cNvPr id="4" name="Slide Number Placeholder 3"/>
          <p:cNvSpPr>
            <a:spLocks noGrp="1"/>
          </p:cNvSpPr>
          <p:nvPr>
            <p:ph type="sldNum" sz="quarter" idx="5"/>
          </p:nvPr>
        </p:nvSpPr>
        <p:spPr/>
        <p:txBody>
          <a:bodyPr/>
          <a:lstStyle/>
          <a:p>
            <a:fld id="{F48421BB-A003-3F4F-9B85-D56C23132542}" type="slidenum">
              <a:rPr lang="en-US" smtClean="0"/>
              <a:t>37</a:t>
            </a:fld>
            <a:endParaRPr lang="en-US"/>
          </a:p>
        </p:txBody>
      </p:sp>
    </p:spTree>
    <p:extLst>
      <p:ext uri="{BB962C8B-B14F-4D97-AF65-F5344CB8AC3E}">
        <p14:creationId xmlns:p14="http://schemas.microsoft.com/office/powerpoint/2010/main" val="457430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Results for an individual student will be available immediately after submitting your rating. </a:t>
            </a:r>
          </a:p>
          <a:p>
            <a:pPr marL="380990" indent="-380990">
              <a:lnSpc>
                <a:spcPct val="107000"/>
              </a:lnSpc>
              <a:spcBef>
                <a:spcPts val="0"/>
              </a:spcBef>
              <a:spcAft>
                <a:spcPts val="1067"/>
              </a:spcAft>
              <a:buClr>
                <a:srgbClr val="20252E"/>
              </a:buClr>
              <a:defRPr/>
            </a:pPr>
            <a:endParaRPr lang="en-US" kern="0" dirty="0">
              <a:solidFill>
                <a:srgbClr val="20252E"/>
              </a:solidFill>
              <a:latin typeface="Arial" panose="020B0604020202020204"/>
            </a:endParaRPr>
          </a:p>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Continue rating the remainder of your student roster.</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38</a:t>
            </a:fld>
            <a:endParaRPr lang="en-US"/>
          </a:p>
        </p:txBody>
      </p:sp>
    </p:spTree>
    <p:extLst>
      <p:ext uri="{BB962C8B-B14F-4D97-AF65-F5344CB8AC3E}">
        <p14:creationId xmlns:p14="http://schemas.microsoft.com/office/powerpoint/2010/main" val="680128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Data and Insights will give you just that: data from the DESSA assessments and insights into how you can support your students. </a:t>
            </a:r>
            <a:endParaRPr lang="en-US" b="0" dirty="0">
              <a:solidFill>
                <a:srgbClr val="00325B"/>
              </a:solidFill>
              <a:effectLst/>
              <a:latin typeface="YAFcfjveRFU 0"/>
            </a:endParaRP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You’ll get Real-time results, Interactive, filterable charts, and Downloadable reports. You can use the filters to generate reports for subgroups of students or use the search bar to locate an individual student by typing in their name or student ID.</a:t>
            </a:r>
          </a:p>
          <a:p>
            <a:pPr>
              <a:lnSpc>
                <a:spcPts val="1350"/>
              </a:lnSpc>
            </a:pPr>
            <a:endParaRPr lang="en-US" b="0" i="0" dirty="0">
              <a:solidFill>
                <a:srgbClr val="00325B"/>
              </a:solidFill>
              <a:effectLst/>
              <a:latin typeface="YAFcfjveRFU 0"/>
            </a:endParaRPr>
          </a:p>
          <a:p>
            <a:pPr>
              <a:lnSpc>
                <a:spcPts val="1350"/>
              </a:lnSpc>
            </a:pPr>
            <a:r>
              <a:rPr lang="en-US" dirty="0"/>
              <a:t>We wont be going into the details of all the Data and Insights reports during this session – that is for another training after you have collected your ratings data. </a:t>
            </a:r>
            <a:endParaRPr lang="en-US" b="0" i="0" dirty="0">
              <a:solidFill>
                <a:srgbClr val="00325B"/>
              </a:solidFill>
              <a:effectLst/>
              <a:latin typeface="YAFcfjveRFU 0"/>
            </a:endParaRPr>
          </a:p>
        </p:txBody>
      </p:sp>
      <p:sp>
        <p:nvSpPr>
          <p:cNvPr id="4" name="Slide Number Placeholder 3"/>
          <p:cNvSpPr>
            <a:spLocks noGrp="1"/>
          </p:cNvSpPr>
          <p:nvPr>
            <p:ph type="sldNum" sz="quarter" idx="5"/>
          </p:nvPr>
        </p:nvSpPr>
        <p:spPr/>
        <p:txBody>
          <a:bodyPr/>
          <a:lstStyle/>
          <a:p>
            <a:fld id="{F48421BB-A003-3F4F-9B85-D56C23132542}" type="slidenum">
              <a:rPr lang="en-US" smtClean="0"/>
              <a:t>39</a:t>
            </a:fld>
            <a:endParaRPr lang="en-US"/>
          </a:p>
        </p:txBody>
      </p:sp>
    </p:spTree>
    <p:extLst>
      <p:ext uri="{BB962C8B-B14F-4D97-AF65-F5344CB8AC3E}">
        <p14:creationId xmlns:p14="http://schemas.microsoft.com/office/powerpoint/2010/main" val="2830894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5F24F-F9A9-4901-691F-BFC75C46F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FEE21-0A43-F72D-F73F-C4B2C574E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9757F-0F40-9180-5453-F798ECEF2220}"/>
              </a:ext>
            </a:extLst>
          </p:cNvPr>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b="1" u="sng" dirty="0"/>
              <a:t>Talking Points</a:t>
            </a:r>
          </a:p>
          <a:p>
            <a:pPr>
              <a:lnSpc>
                <a:spcPts val="1350"/>
              </a:lnSpc>
            </a:pPr>
            <a:endParaRPr lang="en-US" b="0" i="0" dirty="0">
              <a:solidFill>
                <a:srgbClr val="00325B"/>
              </a:solidFill>
              <a:effectLst/>
              <a:latin typeface="Arial" panose="020B0604020202020204" pitchFamily="34" charset="0"/>
              <a:cs typeface="Arial" panose="020B0604020202020204" pitchFamily="34" charset="0"/>
            </a:endParaRPr>
          </a:p>
          <a:p>
            <a:pPr>
              <a:lnSpc>
                <a:spcPts val="1350"/>
              </a:lnSpc>
            </a:pPr>
            <a:r>
              <a:rPr lang="en-US" b="0" i="0" dirty="0">
                <a:solidFill>
                  <a:srgbClr val="00325B"/>
                </a:solidFill>
                <a:effectLst/>
                <a:latin typeface="Arial" panose="020B0604020202020204" pitchFamily="34" charset="0"/>
                <a:cs typeface="Arial" panose="020B0604020202020204" pitchFamily="34" charset="0"/>
              </a:rPr>
              <a:t>Let’s talk through how we’ll spend the rest of our time together:</a:t>
            </a:r>
            <a:endParaRPr lang="en-US" b="0" dirty="0">
              <a:solidFill>
                <a:srgbClr val="00325B"/>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share an overview of the DESSA</a:t>
            </a:r>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practice completing a rating,</a:t>
            </a:r>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walk through an overview of the Educator Portal, including the available data reports and instructional resources </a:t>
            </a: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And finally, we’ll close out with an optimistic closure and opportunity for feedback.</a:t>
            </a:r>
          </a:p>
        </p:txBody>
      </p:sp>
      <p:sp>
        <p:nvSpPr>
          <p:cNvPr id="4" name="Slide Number Placeholder 3">
            <a:extLst>
              <a:ext uri="{FF2B5EF4-FFF2-40B4-BE49-F238E27FC236}">
                <a16:creationId xmlns:a16="http://schemas.microsoft.com/office/drawing/2014/main" id="{E2EC4ECA-14B3-B245-3D8A-92D50ADC7AA4}"/>
              </a:ext>
            </a:extLst>
          </p:cNvPr>
          <p:cNvSpPr>
            <a:spLocks noGrp="1"/>
          </p:cNvSpPr>
          <p:nvPr>
            <p:ph type="sldNum" sz="quarter" idx="5"/>
          </p:nvPr>
        </p:nvSpPr>
        <p:spPr/>
        <p:txBody>
          <a:bodyPr/>
          <a:lstStyle/>
          <a:p>
            <a:fld id="{F48421BB-A003-3F4F-9B85-D56C23132542}" type="slidenum">
              <a:rPr lang="en-US" smtClean="0"/>
              <a:t>4</a:t>
            </a:fld>
            <a:endParaRPr lang="en-US"/>
          </a:p>
        </p:txBody>
      </p:sp>
    </p:spTree>
    <p:extLst>
      <p:ext uri="{BB962C8B-B14F-4D97-AF65-F5344CB8AC3E}">
        <p14:creationId xmlns:p14="http://schemas.microsoft.com/office/powerpoint/2010/main" val="85112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buNone/>
            </a:pPr>
            <a:r>
              <a:rPr lang="en-US" b="0" i="0" dirty="0">
                <a:solidFill>
                  <a:srgbClr val="36394D"/>
                </a:solidFill>
                <a:effectLst/>
                <a:latin typeface="Arial" panose="020B0604020202020204" pitchFamily="34" charset="0"/>
              </a:rPr>
              <a:t>Next over on the tabs list is the Strategies tab. </a:t>
            </a:r>
          </a:p>
          <a:p>
            <a:pPr algn="l">
              <a:spcAft>
                <a:spcPts val="600"/>
              </a:spcAft>
              <a:buNone/>
            </a:pPr>
            <a:endParaRPr lang="en-US" b="0" i="0" dirty="0">
              <a:solidFill>
                <a:srgbClr val="36394D"/>
              </a:solidFill>
              <a:effectLst/>
              <a:latin typeface="Arial" panose="020B0604020202020204" pitchFamily="34" charset="0"/>
            </a:endParaRPr>
          </a:p>
          <a:p>
            <a:pPr algn="l">
              <a:spcAft>
                <a:spcPts val="600"/>
              </a:spcAft>
              <a:buNone/>
            </a:pPr>
            <a:r>
              <a:rPr lang="en-US" b="0" i="0" dirty="0">
                <a:solidFill>
                  <a:srgbClr val="36394D"/>
                </a:solidFill>
                <a:effectLst/>
                <a:latin typeface="Arial" panose="020B0604020202020204" pitchFamily="34" charset="0"/>
              </a:rPr>
              <a:t>The DESSA System includes lessons, activities, and resources for data-driven instruction and intervention. Under the Strategies tab, there are a variety of materials available to all users: </a:t>
            </a:r>
          </a:p>
          <a:p>
            <a:pPr algn="l">
              <a:spcAft>
                <a:spcPts val="600"/>
              </a:spcAft>
              <a:buNone/>
            </a:pPr>
            <a:endParaRPr lang="en-US" b="0" i="0" dirty="0">
              <a:solidFill>
                <a:srgbClr val="36394D"/>
              </a:solidFill>
              <a:effectLst/>
              <a:latin typeface="Arial" panose="020B0604020202020204" pitchFamily="34" charset="0"/>
            </a:endParaRPr>
          </a:p>
          <a:p>
            <a:pPr algn="l">
              <a:buFont typeface="Arial" panose="020B0604020202020204" pitchFamily="34" charset="0"/>
              <a:buChar char="•"/>
            </a:pPr>
            <a:r>
              <a:rPr lang="en-US" b="1" i="0" dirty="0">
                <a:solidFill>
                  <a:srgbClr val="36394D"/>
                </a:solidFill>
                <a:effectLst/>
                <a:latin typeface="Arial" panose="020B0604020202020204" pitchFamily="34" charset="0"/>
              </a:rPr>
              <a:t>Foundational Practices: </a:t>
            </a:r>
            <a:r>
              <a:rPr lang="en-US" b="0" i="0" dirty="0">
                <a:solidFill>
                  <a:srgbClr val="36394D"/>
                </a:solidFill>
                <a:effectLst/>
                <a:latin typeface="Arial" panose="020B0604020202020204" pitchFamily="34" charset="0"/>
              </a:rPr>
              <a:t>The Foundational Practices are best practices that are easy to implement consistently at the universal level. These activities create a supportive and positive learning environment throughout a school and within a classroom.</a:t>
            </a: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40</a:t>
            </a:fld>
            <a:endParaRPr lang="en-US"/>
          </a:p>
        </p:txBody>
      </p:sp>
    </p:spTree>
    <p:extLst>
      <p:ext uri="{BB962C8B-B14F-4D97-AF65-F5344CB8AC3E}">
        <p14:creationId xmlns:p14="http://schemas.microsoft.com/office/powerpoint/2010/main" val="3155531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95387-81F0-4FB9-B63B-7CBA17D5C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2D68A-4CE7-1768-F6A7-34D490E37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C406B-229E-77B4-CFFE-525E4A5FAD18}"/>
              </a:ext>
            </a:extLst>
          </p:cNvPr>
          <p:cNvSpPr>
            <a:spLocks noGrp="1"/>
          </p:cNvSpPr>
          <p:nvPr>
            <p:ph type="body" idx="1"/>
          </p:nvPr>
        </p:nvSpPr>
        <p:spPr/>
        <p:txBody>
          <a:bodyPr/>
          <a:lstStyle/>
          <a:p>
            <a:pPr algn="l">
              <a:spcAft>
                <a:spcPts val="600"/>
              </a:spcAft>
              <a:buNone/>
            </a:pPr>
            <a:endParaRPr lang="en-US" b="0" i="0" dirty="0">
              <a:solidFill>
                <a:srgbClr val="36394D"/>
              </a:solidFill>
              <a:effectLst/>
              <a:latin typeface="Arial" panose="020B0604020202020204" pitchFamily="34" charset="0"/>
            </a:endParaRPr>
          </a:p>
          <a:p>
            <a:pPr algn="l">
              <a:buFont typeface="Arial" panose="020B0604020202020204" pitchFamily="34" charset="0"/>
              <a:buChar char="•"/>
            </a:pPr>
            <a:r>
              <a:rPr lang="en-US" b="1" i="0" dirty="0">
                <a:solidFill>
                  <a:srgbClr val="36394D"/>
                </a:solidFill>
                <a:effectLst/>
                <a:latin typeface="Arial" panose="020B0604020202020204" pitchFamily="34" charset="0"/>
              </a:rPr>
              <a:t>Foundational Practices: </a:t>
            </a:r>
            <a:r>
              <a:rPr lang="en-US" b="0" i="0" dirty="0">
                <a:solidFill>
                  <a:srgbClr val="36394D"/>
                </a:solidFill>
                <a:effectLst/>
                <a:latin typeface="Arial" panose="020B0604020202020204" pitchFamily="34" charset="0"/>
              </a:rPr>
              <a:t>The Foundational Practices are best practices that are easy to implement consistently at the universal level. These activities create a supportive and positive learning environment throughout a school and within a classroom.</a:t>
            </a:r>
          </a:p>
          <a:p>
            <a:endParaRPr lang="en-US" b="0" dirty="0"/>
          </a:p>
        </p:txBody>
      </p:sp>
      <p:sp>
        <p:nvSpPr>
          <p:cNvPr id="4" name="Slide Number Placeholder 3">
            <a:extLst>
              <a:ext uri="{FF2B5EF4-FFF2-40B4-BE49-F238E27FC236}">
                <a16:creationId xmlns:a16="http://schemas.microsoft.com/office/drawing/2014/main" id="{0EF08722-A17E-4955-04DF-13186213BD1D}"/>
              </a:ext>
            </a:extLst>
          </p:cNvPr>
          <p:cNvSpPr>
            <a:spLocks noGrp="1"/>
          </p:cNvSpPr>
          <p:nvPr>
            <p:ph type="sldNum" sz="quarter" idx="5"/>
          </p:nvPr>
        </p:nvSpPr>
        <p:spPr/>
        <p:txBody>
          <a:bodyPr/>
          <a:lstStyle/>
          <a:p>
            <a:fld id="{F48421BB-A003-3F4F-9B85-D56C23132542}" type="slidenum">
              <a:rPr lang="en-US" smtClean="0"/>
              <a:t>41</a:t>
            </a:fld>
            <a:endParaRPr lang="en-US"/>
          </a:p>
        </p:txBody>
      </p:sp>
    </p:spTree>
    <p:extLst>
      <p:ext uri="{BB962C8B-B14F-4D97-AF65-F5344CB8AC3E}">
        <p14:creationId xmlns:p14="http://schemas.microsoft.com/office/powerpoint/2010/main" val="7781436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5AA88-3B63-9F8A-04BB-9F6E4ED90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5D976-0C09-A091-AF13-61FD42CE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4A0AD-FB58-9D7D-7F36-9F42F95033BC}"/>
              </a:ext>
            </a:extLst>
          </p:cNvPr>
          <p:cNvSpPr>
            <a:spLocks noGrp="1"/>
          </p:cNvSpPr>
          <p:nvPr>
            <p:ph type="body" idx="1"/>
          </p:nvPr>
        </p:nvSpPr>
        <p:spPr/>
        <p:txBody>
          <a:bodyPr/>
          <a:lstStyle/>
          <a:p>
            <a:pPr algn="l">
              <a:spcAft>
                <a:spcPts val="600"/>
              </a:spcAft>
              <a:buNone/>
            </a:pPr>
            <a:r>
              <a:rPr lang="en-US" b="1" i="0" dirty="0">
                <a:solidFill>
                  <a:srgbClr val="36394D"/>
                </a:solidFill>
                <a:effectLst/>
                <a:latin typeface="Arial" panose="020B0604020202020204" pitchFamily="34" charset="0"/>
              </a:rPr>
              <a:t>Strategies</a:t>
            </a:r>
            <a:r>
              <a:rPr lang="en-US" b="0" i="0" dirty="0">
                <a:solidFill>
                  <a:srgbClr val="36394D"/>
                </a:solidFill>
                <a:effectLst/>
                <a:latin typeface="Arial" panose="020B0604020202020204" pitchFamily="34" charset="0"/>
              </a:rPr>
              <a:t>: These lessons are research-based, DESSA-aligned materials that provide direct instruction of social and emotional skills. The Strategies are designed for universal instruction and include step-by-step directions for facilitation, along with extension activities and modifications for differentiated instruction. Student and educator reflection prompts are included in each strategy.</a:t>
            </a:r>
            <a:endParaRPr lang="en-US" b="0" dirty="0"/>
          </a:p>
        </p:txBody>
      </p:sp>
      <p:sp>
        <p:nvSpPr>
          <p:cNvPr id="4" name="Slide Number Placeholder 3">
            <a:extLst>
              <a:ext uri="{FF2B5EF4-FFF2-40B4-BE49-F238E27FC236}">
                <a16:creationId xmlns:a16="http://schemas.microsoft.com/office/drawing/2014/main" id="{79D5B96D-4071-6520-48D1-D8207FE358AE}"/>
              </a:ext>
            </a:extLst>
          </p:cNvPr>
          <p:cNvSpPr>
            <a:spLocks noGrp="1"/>
          </p:cNvSpPr>
          <p:nvPr>
            <p:ph type="sldNum" sz="quarter" idx="5"/>
          </p:nvPr>
        </p:nvSpPr>
        <p:spPr/>
        <p:txBody>
          <a:bodyPr/>
          <a:lstStyle/>
          <a:p>
            <a:fld id="{F48421BB-A003-3F4F-9B85-D56C23132542}" type="slidenum">
              <a:rPr lang="en-US" smtClean="0"/>
              <a:t>42</a:t>
            </a:fld>
            <a:endParaRPr lang="en-US"/>
          </a:p>
        </p:txBody>
      </p:sp>
    </p:spTree>
    <p:extLst>
      <p:ext uri="{BB962C8B-B14F-4D97-AF65-F5344CB8AC3E}">
        <p14:creationId xmlns:p14="http://schemas.microsoft.com/office/powerpoint/2010/main" val="2927742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Tier 2 Intervention Programs </a:t>
            </a:r>
            <a:r>
              <a:rPr lang="en-US" b="0" i="0" dirty="0">
                <a:solidFill>
                  <a:srgbClr val="36394D"/>
                </a:solidFill>
                <a:effectLst/>
                <a:latin typeface="Arial" panose="020B0604020202020204" pitchFamily="34" charset="0"/>
              </a:rPr>
              <a:t>consist of five multi-week programs designed for targeted, small group instruction for students who need intensive skill building.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Lessons within the Tier 2 Intervention Programs are designed to be delivered in a scope and sequence that builds skills through repeated practice and active engagement.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All of the intervention programs are available within the DESSA System, also under the Strategies tab.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The programs are grouped by grade bands: Early Elementary, Upper Elementary, Middle School, and High School.</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43</a:t>
            </a:fld>
            <a:endParaRPr lang="en-US"/>
          </a:p>
        </p:txBody>
      </p:sp>
    </p:spTree>
    <p:extLst>
      <p:ext uri="{BB962C8B-B14F-4D97-AF65-F5344CB8AC3E}">
        <p14:creationId xmlns:p14="http://schemas.microsoft.com/office/powerpoint/2010/main" val="1101168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 report we do call out in this session is the Data-Driven Recommendations. This report is located under the Data and Insights tab and it connects your DESSA results to the strategies resources under the Strategies tab. It takes the “guess work” out of it for you – based on your data, it will recommend DESSA-aligned instructional materials to use with your students. </a:t>
            </a:r>
          </a:p>
          <a:p>
            <a:endParaRPr lang="en-US" b="0" i="0" dirty="0">
              <a:solidFill>
                <a:srgbClr val="33475B"/>
              </a:solidFill>
              <a:effectLst/>
              <a:latin typeface="arial" panose="020B0604020202020204" pitchFamily="34" charset="0"/>
            </a:endParaRPr>
          </a:p>
          <a:p>
            <a:pPr algn="l">
              <a:buNone/>
            </a:pPr>
            <a:r>
              <a:rPr lang="en-US" b="0" i="0" dirty="0">
                <a:solidFill>
                  <a:srgbClr val="33475B"/>
                </a:solidFill>
                <a:effectLst/>
                <a:latin typeface="arial" panose="020B0604020202020204" pitchFamily="34" charset="0"/>
              </a:rPr>
              <a:t>Once you generate this report for your students, three strategy recommendations will be presented: The first strategy is based on students' strengths, and the second and third strategies will help you build students' growth in lower-scoring competencies. You can view the overview of the strategy lesson and download a PDF copy. Then it will also recommend a specific Tier 2 Intervention Program to use with your students (that’s the longer, full scope/sequence program), again based on their DESSA results. </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44</a:t>
            </a:fld>
            <a:endParaRPr lang="en-US"/>
          </a:p>
        </p:txBody>
      </p:sp>
    </p:spTree>
    <p:extLst>
      <p:ext uri="{BB962C8B-B14F-4D97-AF65-F5344CB8AC3E}">
        <p14:creationId xmlns:p14="http://schemas.microsoft.com/office/powerpoint/2010/main" val="4873250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1" i="0" dirty="0">
                <a:solidFill>
                  <a:srgbClr val="00325B"/>
                </a:solidFill>
                <a:effectLst/>
                <a:latin typeface="YAFcfjveRFU 0"/>
              </a:rPr>
              <a:t>Talking Points:</a:t>
            </a:r>
          </a:p>
          <a:p>
            <a:pPr marL="171450" indent="-171450">
              <a:lnSpc>
                <a:spcPts val="1350"/>
              </a:lnSpc>
              <a:buFont typeface="Arial" panose="020B0604020202020204" pitchFamily="34" charset="0"/>
              <a:buChar char="•"/>
            </a:pPr>
            <a:r>
              <a:rPr lang="en-US" b="0" i="0" dirty="0">
                <a:solidFill>
                  <a:srgbClr val="00325B"/>
                </a:solidFill>
                <a:effectLst/>
                <a:latin typeface="YAFcfjveRFU 0"/>
              </a:rPr>
              <a:t>The last tab to review within the Educator Portal is the Training Tab. The Training tab allows you to choose more learning options. </a:t>
            </a:r>
            <a:r>
              <a:rPr lang="en-US" b="0" i="0" dirty="0">
                <a:solidFill>
                  <a:srgbClr val="00325B"/>
                </a:solidFill>
                <a:effectLst/>
              </a:rPr>
              <a:t>There are self-paced courses for individuals who are new to the DESSA or those who just need a refresher.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On-Demand Video Library provides short self-service videos that help users with DESSA implementation, and we offer live monthly office hours on pre-selected topics as well.</a:t>
            </a:r>
          </a:p>
          <a:p>
            <a:pPr>
              <a:buFont typeface="Arial" panose="020B0604020202020204" pitchFamily="34" charset="0"/>
              <a:buChar char="•"/>
            </a:pPr>
            <a:r>
              <a:rPr lang="en-US" b="0" i="0" dirty="0">
                <a:solidFill>
                  <a:srgbClr val="00325B"/>
                </a:solidFill>
                <a:effectLst/>
              </a:rPr>
              <a:t>You can also register for monthly office hours with our DESSA team under the Training tab. </a:t>
            </a: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Additionally, the Educator Portal has an extensive Support Portal, complete with articles, resources, templates, and information for all-things DESSA implementation. To access the Support Portal, click on the circle with a question mark in it, always located in the top right side of the Educator Portal.</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Support Portal is open 24/7, offering resources to help guide users through the DESSA system.</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45</a:t>
            </a:fld>
            <a:endParaRPr lang="en-US"/>
          </a:p>
        </p:txBody>
      </p:sp>
    </p:spTree>
    <p:extLst>
      <p:ext uri="{BB962C8B-B14F-4D97-AF65-F5344CB8AC3E}">
        <p14:creationId xmlns:p14="http://schemas.microsoft.com/office/powerpoint/2010/main" val="2546010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14A4C-BE70-DC2C-680C-DA1A06EF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52252-2352-E873-8478-1D1E14E62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E7D0B-D466-7E3D-4D8F-513453B4D8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i="0" dirty="0">
              <a:solidFill>
                <a:srgbClr val="00325B"/>
              </a:solidFill>
              <a:effectLst/>
            </a:endParaRPr>
          </a:p>
          <a:p>
            <a:r>
              <a:rPr lang="en-US" b="0" i="0" dirty="0">
                <a:solidFill>
                  <a:srgbClr val="00325B"/>
                </a:solidFill>
                <a:effectLst/>
              </a:rPr>
              <a:t>We are at the point where we wrap up for this training session – we have covered a lot and want to make sure we can address any remaining questions that you may have before we offer an optimistic closing prompt and your next steps.</a:t>
            </a:r>
          </a:p>
          <a:p>
            <a:endParaRPr lang="en-US" b="0" i="0" dirty="0">
              <a:solidFill>
                <a:srgbClr val="00325B"/>
              </a:solidFill>
              <a:effectLst/>
            </a:endParaRPr>
          </a:p>
          <a:p>
            <a:r>
              <a:rPr lang="en-US" b="0" i="0" dirty="0">
                <a:solidFill>
                  <a:srgbClr val="00325B"/>
                </a:solidFill>
                <a:effectLst/>
              </a:rPr>
              <a:t>(allow time for final questions)</a:t>
            </a:r>
            <a:endParaRPr lang="en-US" b="0" dirty="0"/>
          </a:p>
        </p:txBody>
      </p:sp>
      <p:sp>
        <p:nvSpPr>
          <p:cNvPr id="4" name="Slide Number Placeholder 3">
            <a:extLst>
              <a:ext uri="{FF2B5EF4-FFF2-40B4-BE49-F238E27FC236}">
                <a16:creationId xmlns:a16="http://schemas.microsoft.com/office/drawing/2014/main" id="{19560957-EDA8-EF29-E9C3-8FB908307283}"/>
              </a:ext>
            </a:extLst>
          </p:cNvPr>
          <p:cNvSpPr>
            <a:spLocks noGrp="1"/>
          </p:cNvSpPr>
          <p:nvPr>
            <p:ph type="sldNum" sz="quarter" idx="5"/>
          </p:nvPr>
        </p:nvSpPr>
        <p:spPr/>
        <p:txBody>
          <a:bodyPr/>
          <a:lstStyle/>
          <a:p>
            <a:fld id="{F48421BB-A003-3F4F-9B85-D56C23132542}" type="slidenum">
              <a:rPr lang="en-US" smtClean="0"/>
              <a:t>46</a:t>
            </a:fld>
            <a:endParaRPr lang="en-US"/>
          </a:p>
        </p:txBody>
      </p:sp>
    </p:spTree>
    <p:extLst>
      <p:ext uri="{BB962C8B-B14F-4D97-AF65-F5344CB8AC3E}">
        <p14:creationId xmlns:p14="http://schemas.microsoft.com/office/powerpoint/2010/main" val="807336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 thinking about the hopes you identified at the beginning of today’s session and using a strength-based approach, What are you looking forward to most about implementing the DESSA assessment and resource? You can add your response in the chat or feel free to come off mute.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[Provide think time]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47</a:t>
            </a:fld>
            <a:endParaRPr lang="en-US"/>
          </a:p>
        </p:txBody>
      </p:sp>
    </p:spTree>
    <p:extLst>
      <p:ext uri="{BB962C8B-B14F-4D97-AF65-F5344CB8AC3E}">
        <p14:creationId xmlns:p14="http://schemas.microsoft.com/office/powerpoint/2010/main" val="1880397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8F162-EB59-264C-9BFF-6725AE55C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97E73-ABBB-153D-6A15-738314278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AF446-B2E8-90FB-2CEB-FD147BC1A8B9}"/>
              </a:ext>
            </a:extLst>
          </p:cNvPr>
          <p:cNvSpPr>
            <a:spLocks noGrp="1"/>
          </p:cNvSpPr>
          <p:nvPr>
            <p:ph type="body" idx="1"/>
          </p:nvPr>
        </p:nvSpPr>
        <p:spPr/>
        <p:txBody>
          <a:bodyPr/>
          <a:lstStyle/>
          <a:p>
            <a:pPr>
              <a:lnSpc>
                <a:spcPct val="150000"/>
              </a:lnSpc>
            </a:pPr>
            <a:r>
              <a:rPr lang="en-US" b="1" i="0" dirty="0"/>
              <a:t>Talking Points:</a:t>
            </a:r>
          </a:p>
          <a:p>
            <a:pPr marL="171450" indent="-171450">
              <a:lnSpc>
                <a:spcPct val="150000"/>
              </a:lnSpc>
              <a:buFont typeface="Arial" panose="020B0604020202020204" pitchFamily="34" charset="0"/>
              <a:buChar char="•"/>
            </a:pPr>
            <a:r>
              <a:rPr lang="en-US" i="0" dirty="0"/>
              <a:t>Thank you so much for your time and attention today! We have reached the end of our training for today. We hope to see your program back for the “Part 2” with the “Analyzing SSR Data” training after your students have completed their ratings.</a:t>
            </a:r>
          </a:p>
          <a:p>
            <a:pPr marL="171450" indent="-171450">
              <a:lnSpc>
                <a:spcPct val="150000"/>
              </a:lnSpc>
              <a:buFont typeface="Arial" panose="020B0604020202020204" pitchFamily="34" charset="0"/>
              <a:buChar char="•"/>
            </a:pPr>
            <a:r>
              <a:rPr lang="en-US" i="0" dirty="0"/>
              <a:t>Your exit ticket is to complete the DESSA Training survey. I’ll add the link in the chat now and you can also use the QR code on screen. </a:t>
            </a:r>
            <a:r>
              <a:rPr lang="en-US" dirty="0">
                <a:hlinkClick r:id="rId3"/>
              </a:rPr>
              <a:t>https://apertureed.qualtrics.com/jfe/form/SV_250ioEurFXBmBUy</a:t>
            </a:r>
            <a:r>
              <a:rPr lang="en-US" dirty="0"/>
              <a:t> </a:t>
            </a:r>
            <a:endParaRPr lang="en-US" i="0" dirty="0"/>
          </a:p>
          <a:p>
            <a:pPr marL="171450" indent="-171450">
              <a:lnSpc>
                <a:spcPct val="150000"/>
              </a:lnSpc>
              <a:buFont typeface="Arial" panose="020B0604020202020204" pitchFamily="34" charset="0"/>
              <a:buChar char="•"/>
            </a:pPr>
            <a:r>
              <a:rPr lang="en-US" i="0" dirty="0"/>
              <a:t>Once you complete that, you can hop off the Zoom. I’ll remain on here for a few more minutes in case there are </a:t>
            </a:r>
            <a:r>
              <a:rPr lang="en-US" i="0"/>
              <a:t>any questions.</a:t>
            </a:r>
            <a:endParaRPr lang="en-US" dirty="0"/>
          </a:p>
        </p:txBody>
      </p:sp>
      <p:sp>
        <p:nvSpPr>
          <p:cNvPr id="4" name="Slide Number Placeholder 3">
            <a:extLst>
              <a:ext uri="{FF2B5EF4-FFF2-40B4-BE49-F238E27FC236}">
                <a16:creationId xmlns:a16="http://schemas.microsoft.com/office/drawing/2014/main" id="{2250BDA0-E463-6B29-E825-EFEBCAD6782C}"/>
              </a:ext>
            </a:extLst>
          </p:cNvPr>
          <p:cNvSpPr>
            <a:spLocks noGrp="1"/>
          </p:cNvSpPr>
          <p:nvPr>
            <p:ph type="sldNum" sz="quarter" idx="5"/>
          </p:nvPr>
        </p:nvSpPr>
        <p:spPr/>
        <p:txBody>
          <a:bodyPr/>
          <a:lstStyle/>
          <a:p>
            <a:fld id="{F48421BB-A003-3F4F-9B85-D56C23132542}" type="slidenum">
              <a:rPr lang="en-US" smtClean="0"/>
              <a:t>48</a:t>
            </a:fld>
            <a:endParaRPr lang="en-US"/>
          </a:p>
        </p:txBody>
      </p:sp>
    </p:spTree>
    <p:extLst>
      <p:ext uri="{BB962C8B-B14F-4D97-AF65-F5344CB8AC3E}">
        <p14:creationId xmlns:p14="http://schemas.microsoft.com/office/powerpoint/2010/main" val="319190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b="1" u="sng" dirty="0"/>
              <a:t>Talking Points</a:t>
            </a:r>
          </a:p>
          <a:p>
            <a:pPr>
              <a:lnSpc>
                <a:spcPts val="1350"/>
              </a:lnSpc>
            </a:pPr>
            <a:endParaRPr lang="en-US" sz="1200" b="0" i="0" dirty="0">
              <a:solidFill>
                <a:srgbClr val="00325B"/>
              </a:solidFill>
              <a:effectLst/>
              <a:latin typeface="Arial" panose="020B0604020202020204" pitchFamily="34" charset="0"/>
              <a:cs typeface="Arial" panose="020B0604020202020204" pitchFamily="34" charset="0"/>
            </a:endParaRPr>
          </a:p>
          <a:p>
            <a:pPr marL="171450" indent="-171450">
              <a:lnSpc>
                <a:spcPts val="1350"/>
              </a:lnSpc>
              <a:buFont typeface="Arial" panose="020B0604020202020204" pitchFamily="34" charset="0"/>
              <a:buChar char="•"/>
            </a:pPr>
            <a:r>
              <a:rPr lang="en-US" sz="1200" b="0" i="0" dirty="0">
                <a:solidFill>
                  <a:srgbClr val="00325B"/>
                </a:solidFill>
                <a:effectLst/>
                <a:latin typeface="Arial" panose="020B0604020202020204" pitchFamily="34" charset="0"/>
                <a:cs typeface="Arial" panose="020B0604020202020204" pitchFamily="34" charset="0"/>
              </a:rPr>
              <a:t>Let’s start today by centering in a strength-based mindset. </a:t>
            </a:r>
            <a:endParaRPr lang="en-US" sz="1200" b="0" dirty="0">
              <a:solidFill>
                <a:srgbClr val="00325B"/>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b="0" dirty="0">
              <a:solidFill>
                <a:srgbClr val="00325B"/>
              </a:solidFill>
              <a:effectLst/>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sz="1200" b="0" dirty="0">
                <a:solidFill>
                  <a:srgbClr val="00325B"/>
                </a:solidFill>
                <a:effectLst/>
                <a:latin typeface="Arial" panose="020B0604020202020204" pitchFamily="34" charset="0"/>
                <a:ea typeface="Calibri"/>
                <a:cs typeface="Arial" panose="020B0604020202020204" pitchFamily="34" charset="0"/>
              </a:rPr>
              <a:t>It’s been a few months since the start of the school year, let’s reflect on the semester. I invite you pause and think about the successes so far – no matter how big or small. What has gone well so far since the start of the school year? </a:t>
            </a:r>
          </a:p>
          <a:p>
            <a:pPr marL="171450" indent="-171450">
              <a:buFont typeface="Arial" panose="020B0604020202020204" pitchFamily="34" charset="0"/>
              <a:buChar char="•"/>
            </a:pPr>
            <a:endParaRPr lang="en-US" sz="1200" b="0" dirty="0">
              <a:solidFill>
                <a:srgbClr val="00325B"/>
              </a:solidFill>
              <a:effectLst/>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sz="1200" b="0" dirty="0">
                <a:solidFill>
                  <a:srgbClr val="00325B"/>
                </a:solidFill>
                <a:effectLst/>
                <a:latin typeface="Arial" panose="020B0604020202020204" pitchFamily="34" charset="0"/>
                <a:ea typeface="Calibri"/>
                <a:cs typeface="Arial" panose="020B0604020202020204" pitchFamily="34" charset="0"/>
              </a:rPr>
              <a:t>Please take a moment to add something in the chat, and we would love to hear from a couple folks by coming off mute to celebrate some successful call outs! </a:t>
            </a:r>
          </a:p>
          <a:p>
            <a:pPr marL="171450" indent="-171450">
              <a:buFont typeface="Arial" panose="020B0604020202020204" pitchFamily="34" charset="0"/>
              <a:buChar char="•"/>
            </a:pPr>
            <a:endParaRPr lang="en-US"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i="1" dirty="0">
                <a:latin typeface="Arial" panose="020B0604020202020204" pitchFamily="34" charset="0"/>
                <a:ea typeface="Calibri"/>
                <a:cs typeface="Arial" panose="020B0604020202020204" pitchFamily="34" charset="0"/>
              </a:rPr>
              <a:t>(offering think/participation time) </a:t>
            </a:r>
          </a:p>
          <a:p>
            <a:pPr marL="171450" indent="-171450">
              <a:buFont typeface="Arial" panose="020B0604020202020204" pitchFamily="34" charset="0"/>
              <a:buChar char="•"/>
            </a:pPr>
            <a:endParaRPr lang="en-US"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ea typeface="Calibri"/>
                <a:cs typeface="Arial" panose="020B0604020202020204" pitchFamily="34" charset="0"/>
              </a:rPr>
              <a:t>As we discuss the DESSA today, it will help to keep this strength-based approach front of mind, as the DESSA is rooted in this same approach. Whether this training is a refresher for you or it’s an introduction to the DESSA, approaching implementation with a solutions-based lens is key!</a:t>
            </a:r>
          </a:p>
        </p:txBody>
      </p:sp>
      <p:sp>
        <p:nvSpPr>
          <p:cNvPr id="4" name="Slide Number Placeholder 3"/>
          <p:cNvSpPr>
            <a:spLocks noGrp="1"/>
          </p:cNvSpPr>
          <p:nvPr>
            <p:ph type="sldNum" sz="quarter" idx="5"/>
          </p:nvPr>
        </p:nvSpPr>
        <p:spPr/>
        <p:txBody>
          <a:bodyPr/>
          <a:lstStyle/>
          <a:p>
            <a:fld id="{F48421BB-A003-3F4F-9B85-D56C23132542}" type="slidenum">
              <a:rPr lang="en-US" smtClean="0"/>
              <a:t>5</a:t>
            </a:fld>
            <a:endParaRPr lang="en-US"/>
          </a:p>
        </p:txBody>
      </p:sp>
    </p:spTree>
    <p:extLst>
      <p:ext uri="{BB962C8B-B14F-4D97-AF65-F5344CB8AC3E}">
        <p14:creationId xmlns:p14="http://schemas.microsoft.com/office/powerpoint/2010/main" val="3188743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endParaRPr lang="en-US" dirty="0"/>
          </a:p>
          <a:p>
            <a:r>
              <a:rPr lang="en-US" dirty="0"/>
              <a:t>We are going to start with a short video about the DESSA and the online platform where it is located, called the DESSA System. After the video, we will break down the key details about the assessment and its scores, so for now just sit back and watch this high-level overview.</a:t>
            </a:r>
          </a:p>
          <a:p>
            <a:endParaRPr lang="en-US" dirty="0"/>
          </a:p>
          <a:p>
            <a:r>
              <a:rPr lang="en-US" dirty="0"/>
              <a:t>(Press play- video embedded. Make sure sharing with sound)</a:t>
            </a:r>
          </a:p>
          <a:p>
            <a:endParaRPr lang="en-US" dirty="0"/>
          </a:p>
          <a:p>
            <a:r>
              <a:rPr lang="en-US" dirty="0"/>
              <a:t>If needed: Online Video Link: </a:t>
            </a:r>
            <a:r>
              <a:rPr lang="en-US" i="1" dirty="0"/>
              <a:t>https://go.screenpal.com/watch/c0e0F5V4PMQ?redirect=true</a:t>
            </a:r>
          </a:p>
          <a:p>
            <a:endParaRPr lang="en-US" i="1" dirty="0"/>
          </a:p>
          <a:p>
            <a:r>
              <a:rPr lang="en-US" b="1" i="0" dirty="0"/>
              <a:t>Video Run time:  </a:t>
            </a:r>
            <a:r>
              <a:rPr lang="en-US" i="0" dirty="0"/>
              <a:t>3:08</a:t>
            </a:r>
          </a:p>
        </p:txBody>
      </p:sp>
      <p:sp>
        <p:nvSpPr>
          <p:cNvPr id="4" name="Slide Number Placeholder 3"/>
          <p:cNvSpPr>
            <a:spLocks noGrp="1"/>
          </p:cNvSpPr>
          <p:nvPr>
            <p:ph type="sldNum" sz="quarter" idx="5"/>
          </p:nvPr>
        </p:nvSpPr>
        <p:spPr/>
        <p:txBody>
          <a:bodyPr/>
          <a:lstStyle/>
          <a:p>
            <a:fld id="{F48421BB-A003-3F4F-9B85-D56C23132542}" type="slidenum">
              <a:rPr lang="en-US" smtClean="0"/>
              <a:t>6</a:t>
            </a:fld>
            <a:endParaRPr lang="en-US"/>
          </a:p>
        </p:txBody>
      </p:sp>
    </p:spTree>
    <p:extLst>
      <p:ext uri="{BB962C8B-B14F-4D97-AF65-F5344CB8AC3E}">
        <p14:creationId xmlns:p14="http://schemas.microsoft.com/office/powerpoint/2010/main" val="4183863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b="1" u="sng" dirty="0"/>
              <a:t>Talking Points</a:t>
            </a:r>
          </a:p>
          <a:p>
            <a:pPr>
              <a:lnSpc>
                <a:spcPts val="1350"/>
              </a:lnSpc>
            </a:pPr>
            <a:endParaRPr lang="en-US" sz="1200" b="0" i="0" dirty="0">
              <a:solidFill>
                <a:srgbClr val="00325B"/>
              </a:solidFill>
              <a:effectLst/>
              <a:latin typeface="Arial"/>
              <a:cs typeface="Arial"/>
            </a:endParaRPr>
          </a:p>
          <a:p>
            <a:pPr>
              <a:lnSpc>
                <a:spcPts val="1350"/>
              </a:lnSpc>
            </a:pPr>
            <a:r>
              <a:rPr lang="en-US" sz="1200" b="0" i="0" dirty="0">
                <a:solidFill>
                  <a:srgbClr val="00325B"/>
                </a:solidFill>
                <a:effectLst/>
                <a:latin typeface="Arial"/>
                <a:cs typeface="Arial"/>
              </a:rPr>
              <a:t>That video gave us a great overview of the different components of the DESSA System. In these next few slides, we will expand on those areas, starting with: What is the DESSA?</a:t>
            </a:r>
          </a:p>
          <a:p>
            <a:pPr>
              <a:lnSpc>
                <a:spcPts val="1350"/>
              </a:lnSpc>
            </a:pPr>
            <a:endParaRPr lang="en-US" sz="1200" b="0" i="0" dirty="0">
              <a:solidFill>
                <a:srgbClr val="00325B"/>
              </a:solidFill>
              <a:effectLst/>
              <a:latin typeface="Arial"/>
              <a:cs typeface="Arial"/>
            </a:endParaRPr>
          </a:p>
          <a:p>
            <a:pPr>
              <a:buFont typeface="Arial" panose="020B0604020202020204" pitchFamily="34" charset="0"/>
              <a:buNone/>
            </a:pPr>
            <a:r>
              <a:rPr lang="en-US" sz="1200" b="0" i="0" dirty="0">
                <a:solidFill>
                  <a:srgbClr val="00325B"/>
                </a:solidFill>
                <a:effectLst/>
                <a:latin typeface="Arial" panose="020B0604020202020204" pitchFamily="34" charset="0"/>
                <a:cs typeface="Arial" panose="020B0604020202020204" pitchFamily="34" charset="0"/>
              </a:rPr>
              <a:t>In short, the DESSA is an evidence-based social and emotional competency assessment to support student growth, including a screening tool and a full diagnostic assessment that educators complete for their assigned students.</a:t>
            </a:r>
            <a:endParaRPr lang="en-US" sz="1200" b="0" dirty="0">
              <a:solidFill>
                <a:srgbClr val="00325B"/>
              </a:solidFill>
              <a:effectLst/>
              <a:latin typeface="Arial"/>
              <a:cs typeface="Arial"/>
            </a:endParaRPr>
          </a:p>
          <a:p>
            <a:pPr>
              <a:buFont typeface="Arial" panose="020B0604020202020204" pitchFamily="34" charset="0"/>
              <a:buNone/>
            </a:pPr>
            <a:endParaRPr lang="en-US" sz="1200" b="0" dirty="0">
              <a:solidFill>
                <a:srgbClr val="00325B"/>
              </a:solidFill>
              <a:latin typeface="Arial" panose="020B0604020202020204" pitchFamily="34" charset="0"/>
              <a:cs typeface="Arial" panose="020B0604020202020204" pitchFamily="34" charset="0"/>
            </a:endParaRPr>
          </a:p>
          <a:p>
            <a:pPr>
              <a:buFont typeface="Arial" panose="020B0604020202020204" pitchFamily="34" charset="0"/>
              <a:buNone/>
            </a:pPr>
            <a:r>
              <a:rPr lang="en-US" b="0" i="0" dirty="0">
                <a:solidFill>
                  <a:srgbClr val="36394D"/>
                </a:solidFill>
                <a:effectLst/>
                <a:latin typeface="Arial" panose="020B0604020202020204" pitchFamily="34" charset="0"/>
              </a:rPr>
              <a:t>The DESSA is a behavior rating scale completed by educators and assesses social and emotional competencies in students grades K–12th. It is accompanied by the DESSA mini, a screener and progress monitoring tool of overall social and emotional competence. DESSA ratings, data reports, and intervention resources are located within the online Educator Portal.</a:t>
            </a:r>
            <a:endParaRPr lang="en-US" dirty="0">
              <a:solidFill>
                <a:srgbClr val="00325B"/>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8421BB-A003-3F4F-9B85-D56C23132542}" type="slidenum">
              <a:rPr lang="en-US" smtClean="0"/>
              <a:t>7</a:t>
            </a:fld>
            <a:endParaRPr lang="en-US"/>
          </a:p>
        </p:txBody>
      </p:sp>
    </p:spTree>
    <p:extLst>
      <p:ext uri="{BB962C8B-B14F-4D97-AF65-F5344CB8AC3E}">
        <p14:creationId xmlns:p14="http://schemas.microsoft.com/office/powerpoint/2010/main" val="1304349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endParaRPr lang="en-US" dirty="0"/>
          </a:p>
          <a:p>
            <a:r>
              <a:rPr lang="en-US" dirty="0"/>
              <a:t>Let’s now go one level deeper.  The DESSA measures 6 overall competencies: Optimistic Thinking, Self-Management, Relationship Skills, Social Awareness, Self-Awareness, and Responsible decision making. The DESSA was developed based on resilience theory, which is why the Optimistic Thinking competency is included in this assessment. The goal is to foster protective factors and resilience in students through skill strengths. If you’re interested in reviewing the exact definitions of these competency areas, we’ll drop a link in the chat for a Support Article that provides more detailed information. (add link in chat - </a:t>
            </a:r>
            <a:r>
              <a:rPr lang="en-US" i="1" dirty="0"/>
              <a:t>https://info.apertureed.com/en/hc/dessa-ssr-scales-and-associated-items</a:t>
            </a:r>
            <a:r>
              <a:rPr lang="en-US" dirty="0"/>
              <a:t>) For now, let’s look at the next slide that highlights how these areas can support student success.</a:t>
            </a:r>
          </a:p>
          <a:p>
            <a:endParaRPr lang="en-US" dirty="0"/>
          </a:p>
          <a:p>
            <a:r>
              <a:rPr lang="en-US" dirty="0"/>
              <a:t>---------------------------------------------------------------------------------------------------------------------------------------------------</a:t>
            </a:r>
          </a:p>
          <a:p>
            <a:r>
              <a:rPr lang="en-US" i="1" dirty="0"/>
              <a:t>(For reference – do not have to review these areas in detail):</a:t>
            </a:r>
          </a:p>
          <a:p>
            <a:r>
              <a:rPr lang="en-US" b="1" dirty="0"/>
              <a:t>Optimistic Thinking: </a:t>
            </a:r>
            <a:r>
              <a:rPr lang="en-US" b="0" i="0" dirty="0">
                <a:solidFill>
                  <a:srgbClr val="333333"/>
                </a:solidFill>
                <a:effectLst/>
                <a:latin typeface="Helvetica Neue"/>
              </a:rPr>
              <a:t>the belief and demonstration of confidence, hopefulness, and positive thinking regarding oneself, others, and one’s life situations in the past, present, and future. </a:t>
            </a:r>
          </a:p>
          <a:p>
            <a:endParaRPr lang="en-US" b="0" i="0" dirty="0">
              <a:solidFill>
                <a:srgbClr val="333333"/>
              </a:solidFill>
              <a:effectLst/>
              <a:latin typeface="Helvetica Neue"/>
            </a:endParaRPr>
          </a:p>
          <a:p>
            <a:r>
              <a:rPr lang="en-US" b="1" i="0" dirty="0">
                <a:solidFill>
                  <a:srgbClr val="333333"/>
                </a:solidFill>
                <a:effectLst/>
                <a:latin typeface="Helvetica Neue"/>
              </a:rPr>
              <a:t>Self-management:</a:t>
            </a:r>
            <a:r>
              <a:rPr lang="en-US" b="0" i="0" dirty="0">
                <a:solidFill>
                  <a:srgbClr val="333333"/>
                </a:solidFill>
                <a:effectLst/>
                <a:latin typeface="Helvetica Neue"/>
              </a:rPr>
              <a:t> the ability to manage emotions and behaviors across different situations and environments and to demonstrate agency as one works to set and achieve personal and collective goals.</a:t>
            </a:r>
          </a:p>
          <a:p>
            <a:endParaRPr lang="en-US" b="0" i="0" dirty="0">
              <a:solidFill>
                <a:srgbClr val="333333"/>
              </a:solidFill>
              <a:effectLst/>
              <a:latin typeface="Helvetica Neue"/>
            </a:endParaRPr>
          </a:p>
          <a:p>
            <a:r>
              <a:rPr lang="en-US" b="1" i="0" dirty="0">
                <a:solidFill>
                  <a:srgbClr val="333333"/>
                </a:solidFill>
                <a:effectLst/>
                <a:latin typeface="Helvetica Neue"/>
              </a:rPr>
              <a:t>Relationship Skills: </a:t>
            </a:r>
            <a:r>
              <a:rPr lang="en-US" b="0" i="0" dirty="0">
                <a:solidFill>
                  <a:srgbClr val="333333"/>
                </a:solidFill>
                <a:effectLst/>
                <a:latin typeface="Helvetica Neue"/>
              </a:rPr>
              <a:t>the abilities to establish and maintain healthy and positive relationships including effective communication, collaborative problem-solving, negotiating conflict, and demonstrating helpful and supportive behaviors. </a:t>
            </a:r>
          </a:p>
          <a:p>
            <a:endParaRPr lang="en-US" b="0" i="0" dirty="0">
              <a:solidFill>
                <a:srgbClr val="333333"/>
              </a:solidFill>
              <a:effectLst/>
              <a:latin typeface="Helvetica Neue"/>
            </a:endParaRPr>
          </a:p>
          <a:p>
            <a:r>
              <a:rPr lang="en-US" b="1" i="0" dirty="0">
                <a:solidFill>
                  <a:srgbClr val="333333"/>
                </a:solidFill>
                <a:effectLst/>
                <a:latin typeface="Helvetica Neue"/>
              </a:rPr>
              <a:t>Social Awareness: </a:t>
            </a:r>
            <a:r>
              <a:rPr lang="en-US" b="0" i="0" dirty="0">
                <a:solidFill>
                  <a:srgbClr val="333333"/>
                </a:solidFill>
                <a:effectLst/>
                <a:latin typeface="Helvetica Neue"/>
              </a:rPr>
              <a:t>the understanding of social norms for behavior; the ability to empathize with, respect, and take the perspectives of others; and the feeling of connection and belonging with family, peers, schools, and community groups.</a:t>
            </a:r>
            <a:endParaRPr lang="en-US" dirty="0"/>
          </a:p>
          <a:p>
            <a:endParaRPr lang="en-US" dirty="0"/>
          </a:p>
          <a:p>
            <a:r>
              <a:rPr lang="en-US" b="1" dirty="0"/>
              <a:t>Self-awareness:</a:t>
            </a:r>
            <a:r>
              <a:rPr lang="en-US" dirty="0"/>
              <a:t> </a:t>
            </a:r>
            <a:r>
              <a:rPr lang="en-US" b="0" i="0" dirty="0">
                <a:solidFill>
                  <a:srgbClr val="333333"/>
                </a:solidFill>
                <a:effectLst/>
                <a:latin typeface="Helvetica Neue"/>
              </a:rPr>
              <a:t>the ability to understand emotions, thoughts, and values and how they influence one’s behavior; recognize strengths and limitations; and develop healthy identities and a sense of purpose. </a:t>
            </a:r>
            <a:endParaRPr lang="en-US" dirty="0"/>
          </a:p>
          <a:p>
            <a:endParaRPr lang="en-US" dirty="0"/>
          </a:p>
          <a:p>
            <a:r>
              <a:rPr lang="en-US" b="1" dirty="0"/>
              <a:t>Responsible Decision-making: </a:t>
            </a:r>
            <a:r>
              <a:rPr lang="en-US" b="0" i="0" dirty="0">
                <a:solidFill>
                  <a:srgbClr val="333333"/>
                </a:solidFill>
                <a:effectLst/>
                <a:latin typeface="Helvetica Neue"/>
              </a:rPr>
              <a:t>the ability to make careful, reliable, and constructive choices about personal and social behavior that are appropriate across diverse situations; to consider the personal, social, and collective impact of one’s actions; and to demonstrate curiosity and an open-mindedness to learning. </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8</a:t>
            </a:fld>
            <a:endParaRPr lang="en-US"/>
          </a:p>
        </p:txBody>
      </p:sp>
    </p:spTree>
    <p:extLst>
      <p:ext uri="{BB962C8B-B14F-4D97-AF65-F5344CB8AC3E}">
        <p14:creationId xmlns:p14="http://schemas.microsoft.com/office/powerpoint/2010/main" val="27997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dirty="0"/>
          </a:p>
          <a:p>
            <a:r>
              <a:rPr lang="en-US" sz="1200" b="0" dirty="0">
                <a:latin typeface="Arial" panose="020B0604020202020204" pitchFamily="34" charset="0"/>
                <a:cs typeface="Arial" panose="020B0604020202020204" pitchFamily="34" charset="0"/>
              </a:rPr>
              <a:t>These skills – Optimistic Thinking, Self-Management, Relationship skills, </a:t>
            </a:r>
            <a:r>
              <a:rPr lang="en-US" sz="1200" b="0" dirty="0" err="1">
                <a:latin typeface="Arial" panose="020B0604020202020204" pitchFamily="34" charset="0"/>
                <a:cs typeface="Arial" panose="020B0604020202020204" pitchFamily="34" charset="0"/>
              </a:rPr>
              <a:t>etc</a:t>
            </a:r>
            <a:r>
              <a:rPr lang="en-US" sz="1200" b="0" dirty="0">
                <a:latin typeface="Arial" panose="020B0604020202020204" pitchFamily="34" charset="0"/>
                <a:cs typeface="Arial" panose="020B0604020202020204" pitchFamily="34" charset="0"/>
              </a:rPr>
              <a:t> - </a:t>
            </a:r>
            <a:r>
              <a:rPr lang="en-US" b="0" dirty="0"/>
              <a:t>are </a:t>
            </a:r>
            <a:r>
              <a:rPr lang="en-US" b="0" dirty="0">
                <a:solidFill>
                  <a:schemeClr val="accent2"/>
                </a:solidFill>
              </a:rPr>
              <a:t>critical</a:t>
            </a:r>
            <a:r>
              <a:rPr lang="en-US" b="0" dirty="0"/>
              <a:t> for students to be successful inside and outside the classroom.</a:t>
            </a:r>
            <a:br>
              <a:rPr lang="en-US" dirty="0"/>
            </a:b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They are everyday observable behaviors that contribute to being a successful student, a successful classmate, a successful employee, volunteer, neighbor, human being.</a:t>
            </a:r>
          </a:p>
          <a:p>
            <a:endParaRPr lang="en-US" sz="1200" dirty="0">
              <a:latin typeface="Arial" panose="020B0604020202020204" pitchFamily="34" charset="0"/>
              <a:cs typeface="Arial" panose="020B0604020202020204" pitchFamily="34" charset="0"/>
            </a:endParaRPr>
          </a:p>
          <a:p>
            <a:r>
              <a:rPr lang="en-US" sz="1200" dirty="0">
                <a:latin typeface="Arial"/>
                <a:cs typeface="Arial"/>
              </a:rPr>
              <a:t>When students </a:t>
            </a:r>
            <a:r>
              <a:rPr lang="en-US" sz="1200" dirty="0">
                <a:latin typeface="Arial" panose="020B0604020202020204" pitchFamily="34" charset="0"/>
                <a:cs typeface="Arial" panose="020B0604020202020204" pitchFamily="34" charset="0"/>
              </a:rPr>
              <a:t>able to demonstrate these skills consistently and independently, we see positive results. Examples for each competency are listed in the green section of this image, and the blue text box below. </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For example, Optimistic Thinking supports mental well-being. A student can still see a bright future despite challenges at school. Self-Management skills support a reduced amount of referrals because students can self-regulate and think before they act. Relationship skills contribute to improved attendance. Take a minute or so here to review the competencies and impacted areas on listed on this slide. </a:t>
            </a:r>
          </a:p>
          <a:p>
            <a:pPr>
              <a:defRPr/>
            </a:pPr>
            <a:endParaRPr lang="en-US" sz="1200" dirty="0">
              <a:latin typeface="Arial" panose="020B0604020202020204" pitchFamily="34" charset="0"/>
              <a:cs typeface="Arial" panose="020B0604020202020204" pitchFamily="34" charset="0"/>
            </a:endParaRPr>
          </a:p>
          <a:p>
            <a:endParaRPr lang="en-US" dirty="0"/>
          </a:p>
          <a:p>
            <a:r>
              <a:rPr lang="en-US" b="1" dirty="0"/>
              <a:t>(Click) Reflect: </a:t>
            </a:r>
            <a:r>
              <a:rPr lang="en-US" b="0" dirty="0"/>
              <a:t>As you review this slide, I encourage to reflect on which </a:t>
            </a:r>
            <a:r>
              <a:rPr lang="en-US" dirty="0"/>
              <a:t>of the competencies is resonating with you most right now given your work with students and families?  </a:t>
            </a:r>
          </a:p>
          <a:p>
            <a:pPr>
              <a:defRPr/>
            </a:pPr>
            <a:endParaRPr lang="en-US" sz="1200" dirty="0">
              <a:latin typeface="Arial" panose="020B0604020202020204" pitchFamily="34" charset="0"/>
              <a:cs typeface="Arial" panose="020B0604020202020204" pitchFamily="34" charset="0"/>
            </a:endParaRPr>
          </a:p>
          <a:p>
            <a:endParaRPr lang="en-US" dirty="0"/>
          </a:p>
          <a:p>
            <a:r>
              <a:rPr lang="en-US" b="1" dirty="0"/>
              <a:t>(Click) Reflect: </a:t>
            </a:r>
            <a:r>
              <a:rPr lang="en-US" b="0" dirty="0"/>
              <a:t>As you review this slide, I encourage to reflect on which </a:t>
            </a:r>
            <a:r>
              <a:rPr lang="en-US" dirty="0"/>
              <a:t>of the competencies is resonating with you most right now given your work with students and families?  </a:t>
            </a:r>
          </a:p>
        </p:txBody>
      </p:sp>
      <p:sp>
        <p:nvSpPr>
          <p:cNvPr id="4" name="Slide Number Placeholder 3"/>
          <p:cNvSpPr>
            <a:spLocks noGrp="1"/>
          </p:cNvSpPr>
          <p:nvPr>
            <p:ph type="sldNum" sz="quarter" idx="5"/>
          </p:nvPr>
        </p:nvSpPr>
        <p:spPr/>
        <p:txBody>
          <a:bodyPr/>
          <a:lstStyle/>
          <a:p>
            <a:fld id="{F48421BB-A003-3F4F-9B85-D56C23132542}" type="slidenum">
              <a:rPr lang="en-US" smtClean="0"/>
              <a:t>9</a:t>
            </a:fld>
            <a:endParaRPr lang="en-US"/>
          </a:p>
        </p:txBody>
      </p:sp>
    </p:spTree>
    <p:extLst>
      <p:ext uri="{BB962C8B-B14F-4D97-AF65-F5344CB8AC3E}">
        <p14:creationId xmlns:p14="http://schemas.microsoft.com/office/powerpoint/2010/main" val="1392615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00325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FFF8EB"/>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FFF8E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11" name="Marcador de texto 3">
            <a:extLst>
              <a:ext uri="{FF2B5EF4-FFF2-40B4-BE49-F238E27FC236}">
                <a16:creationId xmlns:a16="http://schemas.microsoft.com/office/drawing/2014/main" id="{52091383-E9D5-EBBE-88D2-951572A53ADF}"/>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5BD8B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7" name="Imagen 6">
            <a:extLst>
              <a:ext uri="{FF2B5EF4-FFF2-40B4-BE49-F238E27FC236}">
                <a16:creationId xmlns:a16="http://schemas.microsoft.com/office/drawing/2014/main" id="{61B425AD-FB63-C6DC-EB42-78BA16BAF3BF}"/>
              </a:ext>
            </a:extLst>
          </p:cNvPr>
          <p:cNvPicPr>
            <a:picLocks noChangeAspect="1"/>
          </p:cNvPicPr>
          <p:nvPr userDrawn="1"/>
        </p:nvPicPr>
        <p:blipFill>
          <a:blip r:embed="rId2"/>
          <a:stretch>
            <a:fillRect/>
          </a:stretch>
        </p:blipFill>
        <p:spPr>
          <a:xfrm>
            <a:off x="629477" y="638399"/>
            <a:ext cx="1567313" cy="483964"/>
          </a:xfrm>
          <a:prstGeom prst="rect">
            <a:avLst/>
          </a:prstGeom>
        </p:spPr>
      </p:pic>
    </p:spTree>
    <p:extLst>
      <p:ext uri="{BB962C8B-B14F-4D97-AF65-F5344CB8AC3E}">
        <p14:creationId xmlns:p14="http://schemas.microsoft.com/office/powerpoint/2010/main" val="2253899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B30994F9-B842-75A8-DA28-CA69A50DA2C4}"/>
              </a:ext>
            </a:extLst>
          </p:cNvPr>
          <p:cNvSpPr>
            <a:spLocks noGrp="1"/>
          </p:cNvSpPr>
          <p:nvPr>
            <p:ph type="pic" idx="1"/>
          </p:nvPr>
        </p:nvSpPr>
        <p:spPr>
          <a:xfrm>
            <a:off x="5965266" y="1395882"/>
            <a:ext cx="5390121" cy="38476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FI"/>
          </a:p>
        </p:txBody>
      </p:sp>
      <p:sp>
        <p:nvSpPr>
          <p:cNvPr id="8" name="Rectángulo 7">
            <a:extLst>
              <a:ext uri="{FF2B5EF4-FFF2-40B4-BE49-F238E27FC236}">
                <a16:creationId xmlns:a16="http://schemas.microsoft.com/office/drawing/2014/main" id="{0AB7C22B-014D-F97B-E6D4-C072EC20245C}"/>
              </a:ext>
            </a:extLst>
          </p:cNvPr>
          <p:cNvSpPr/>
          <p:nvPr userDrawn="1"/>
        </p:nvSpPr>
        <p:spPr>
          <a:xfrm>
            <a:off x="1" y="0"/>
            <a:ext cx="5183188" cy="6858000"/>
          </a:xfrm>
          <a:prstGeom prst="rect">
            <a:avLst/>
          </a:prstGeom>
          <a:solidFill>
            <a:srgbClr val="FFC34A">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30E13686-348F-B406-F743-FA3277273401}"/>
              </a:ext>
            </a:extLst>
          </p:cNvPr>
          <p:cNvSpPr>
            <a:spLocks noGrp="1"/>
          </p:cNvSpPr>
          <p:nvPr>
            <p:ph type="title"/>
          </p:nvPr>
        </p:nvSpPr>
        <p:spPr>
          <a:xfrm>
            <a:off x="839788" y="1395883"/>
            <a:ext cx="3932237" cy="1600200"/>
          </a:xfrm>
        </p:spPr>
        <p:txBody>
          <a:bodyPr anchor="b"/>
          <a:lstStyle>
            <a:lvl1pPr>
              <a:defRPr sz="3200" b="1" i="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11" name="Marcador de texto 3">
            <a:extLst>
              <a:ext uri="{FF2B5EF4-FFF2-40B4-BE49-F238E27FC236}">
                <a16:creationId xmlns:a16="http://schemas.microsoft.com/office/drawing/2014/main" id="{88B2BDA0-316F-EE47-2838-C66E41624753}"/>
              </a:ext>
            </a:extLst>
          </p:cNvPr>
          <p:cNvSpPr>
            <a:spLocks noGrp="1"/>
          </p:cNvSpPr>
          <p:nvPr>
            <p:ph type="body" sz="half" idx="2"/>
          </p:nvPr>
        </p:nvSpPr>
        <p:spPr>
          <a:xfrm>
            <a:off x="839788" y="3493004"/>
            <a:ext cx="3932237" cy="956025"/>
          </a:xfrm>
        </p:spPr>
        <p:txBody>
          <a:bodyPr/>
          <a:lstStyle>
            <a:lvl1pPr marL="0" indent="0">
              <a:buNone/>
              <a:defRPr sz="16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Marcador de texto 3">
            <a:extLst>
              <a:ext uri="{FF2B5EF4-FFF2-40B4-BE49-F238E27FC236}">
                <a16:creationId xmlns:a16="http://schemas.microsoft.com/office/drawing/2014/main" id="{FC4EE8CA-4432-C737-E69E-F7059E222A0E}"/>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2" name="Imagen 1">
            <a:extLst>
              <a:ext uri="{FF2B5EF4-FFF2-40B4-BE49-F238E27FC236}">
                <a16:creationId xmlns:a16="http://schemas.microsoft.com/office/drawing/2014/main" id="{7C1BC7E4-C401-85B1-7425-118A9807AC09}"/>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5" name="Picture 4">
            <a:extLst>
              <a:ext uri="{FF2B5EF4-FFF2-40B4-BE49-F238E27FC236}">
                <a16:creationId xmlns:a16="http://schemas.microsoft.com/office/drawing/2014/main" id="{66E1D6F1-79D7-C9FE-FF99-E0503F1887A2}"/>
              </a:ext>
            </a:extLst>
          </p:cNvPr>
          <p:cNvPicPr>
            <a:picLocks noChangeAspect="1"/>
          </p:cNvPicPr>
          <p:nvPr userDrawn="1"/>
        </p:nvPicPr>
        <p:blipFill>
          <a:blip r:embed="rId3"/>
          <a:stretch>
            <a:fillRect/>
          </a:stretch>
        </p:blipFill>
        <p:spPr>
          <a:xfrm>
            <a:off x="304091" y="6001354"/>
            <a:ext cx="4581418" cy="418495"/>
          </a:xfrm>
          <a:prstGeom prst="rect">
            <a:avLst/>
          </a:prstGeom>
        </p:spPr>
      </p:pic>
    </p:spTree>
    <p:extLst>
      <p:ext uri="{BB962C8B-B14F-4D97-AF65-F5344CB8AC3E}">
        <p14:creationId xmlns:p14="http://schemas.microsoft.com/office/powerpoint/2010/main" val="47985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Slide ">
    <p:bg>
      <p:bgPr>
        <a:solidFill>
          <a:srgbClr val="00325E"/>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7C10450-AC6B-E07A-EA0F-5A43B70CE0FB}"/>
              </a:ext>
            </a:extLst>
          </p:cNvPr>
          <p:cNvSpPr/>
          <p:nvPr userDrawn="1"/>
        </p:nvSpPr>
        <p:spPr>
          <a:xfrm>
            <a:off x="0" y="3936569"/>
            <a:ext cx="12191999" cy="2921431"/>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8EB"/>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3F63AE8D-5B57-1976-B75A-7A146B600FAA}"/>
              </a:ext>
            </a:extLst>
          </p:cNvPr>
          <p:cNvSpPr>
            <a:spLocks noGrp="1"/>
          </p:cNvSpPr>
          <p:nvPr>
            <p:ph type="title" hasCustomPrompt="1"/>
          </p:nvPr>
        </p:nvSpPr>
        <p:spPr>
          <a:xfrm>
            <a:off x="3228975" y="4474894"/>
            <a:ext cx="7615238" cy="397752"/>
          </a:xfrm>
        </p:spPr>
        <p:txBody>
          <a:bodyPr anchor="t" anchorCtr="0">
            <a:normAutofit/>
          </a:bodyPr>
          <a:lstStyle>
            <a:lvl1pPr>
              <a:defRPr sz="2800" b="1" i="0" cap="all" spc="100" baseline="0">
                <a:solidFill>
                  <a:srgbClr val="00325E"/>
                </a:solidFill>
                <a:latin typeface="Arial" panose="020B0604020202020204" pitchFamily="34" charset="0"/>
                <a:cs typeface="Arial" panose="020B0604020202020204" pitchFamily="34" charset="0"/>
              </a:defRPr>
            </a:lvl1pPr>
          </a:lstStyle>
          <a:p>
            <a:r>
              <a:rPr lang="es-ES" err="1"/>
              <a:t>Name</a:t>
            </a:r>
            <a:r>
              <a:rPr lang="es-ES"/>
              <a:t> </a:t>
            </a:r>
            <a:r>
              <a:rPr lang="es-ES" err="1"/>
              <a:t>Lastname</a:t>
            </a:r>
            <a:endParaRPr lang="es-FI"/>
          </a:p>
        </p:txBody>
      </p:sp>
      <p:sp>
        <p:nvSpPr>
          <p:cNvPr id="9" name="Marcador de texto 3">
            <a:extLst>
              <a:ext uri="{FF2B5EF4-FFF2-40B4-BE49-F238E27FC236}">
                <a16:creationId xmlns:a16="http://schemas.microsoft.com/office/drawing/2014/main" id="{3589ABDD-2A43-C7AB-D33D-A8F1E71F14AF}"/>
              </a:ext>
            </a:extLst>
          </p:cNvPr>
          <p:cNvSpPr>
            <a:spLocks noGrp="1"/>
          </p:cNvSpPr>
          <p:nvPr>
            <p:ph type="body" sz="half" idx="2" hasCustomPrompt="1"/>
          </p:nvPr>
        </p:nvSpPr>
        <p:spPr>
          <a:xfrm>
            <a:off x="3692947" y="5278075"/>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err="1"/>
              <a:t>Email@email.com</a:t>
            </a:r>
            <a:endParaRPr lang="es-ES"/>
          </a:p>
        </p:txBody>
      </p:sp>
      <p:sp>
        <p:nvSpPr>
          <p:cNvPr id="10" name="Marcador de texto 3">
            <a:extLst>
              <a:ext uri="{FF2B5EF4-FFF2-40B4-BE49-F238E27FC236}">
                <a16:creationId xmlns:a16="http://schemas.microsoft.com/office/drawing/2014/main" id="{29DC1D1B-63B9-FCCF-A326-09EFB4780220}"/>
              </a:ext>
            </a:extLst>
          </p:cNvPr>
          <p:cNvSpPr>
            <a:spLocks noGrp="1"/>
          </p:cNvSpPr>
          <p:nvPr>
            <p:ph type="body" sz="half" idx="10" hasCustomPrompt="1"/>
          </p:nvPr>
        </p:nvSpPr>
        <p:spPr>
          <a:xfrm>
            <a:off x="3692947" y="5684490"/>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1 - 123 - 1234567</a:t>
            </a:r>
          </a:p>
        </p:txBody>
      </p:sp>
      <p:sp>
        <p:nvSpPr>
          <p:cNvPr id="12" name="Marcador de texto 3">
            <a:extLst>
              <a:ext uri="{FF2B5EF4-FFF2-40B4-BE49-F238E27FC236}">
                <a16:creationId xmlns:a16="http://schemas.microsoft.com/office/drawing/2014/main" id="{9B92E2C2-5F19-5DC9-D902-E3B3D3381C8D}"/>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3" name="Elipse 12">
            <a:extLst>
              <a:ext uri="{FF2B5EF4-FFF2-40B4-BE49-F238E27FC236}">
                <a16:creationId xmlns:a16="http://schemas.microsoft.com/office/drawing/2014/main" id="{A9C42249-F5BB-FE30-5D2B-DFBC05776D4C}"/>
              </a:ext>
            </a:extLst>
          </p:cNvPr>
          <p:cNvSpPr/>
          <p:nvPr userDrawn="1"/>
        </p:nvSpPr>
        <p:spPr>
          <a:xfrm>
            <a:off x="3287472" y="5278074"/>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7840E29A-28EB-3616-ACA6-48EB054FB465}"/>
              </a:ext>
            </a:extLst>
          </p:cNvPr>
          <p:cNvPicPr>
            <a:picLocks noChangeAspect="1"/>
          </p:cNvPicPr>
          <p:nvPr userDrawn="1"/>
        </p:nvPicPr>
        <p:blipFill>
          <a:blip r:embed="rId2"/>
          <a:stretch>
            <a:fillRect/>
          </a:stretch>
        </p:blipFill>
        <p:spPr>
          <a:xfrm>
            <a:off x="3362912" y="5368931"/>
            <a:ext cx="141987" cy="105346"/>
          </a:xfrm>
          <a:prstGeom prst="rect">
            <a:avLst/>
          </a:prstGeom>
        </p:spPr>
      </p:pic>
      <p:sp>
        <p:nvSpPr>
          <p:cNvPr id="16" name="Elipse 15">
            <a:extLst>
              <a:ext uri="{FF2B5EF4-FFF2-40B4-BE49-F238E27FC236}">
                <a16:creationId xmlns:a16="http://schemas.microsoft.com/office/drawing/2014/main" id="{BCFB8B9B-5C05-2754-BF56-4CDC639B6398}"/>
              </a:ext>
            </a:extLst>
          </p:cNvPr>
          <p:cNvSpPr/>
          <p:nvPr userDrawn="1"/>
        </p:nvSpPr>
        <p:spPr>
          <a:xfrm>
            <a:off x="3287472" y="5676770"/>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redondeado 17">
            <a:extLst>
              <a:ext uri="{FF2B5EF4-FFF2-40B4-BE49-F238E27FC236}">
                <a16:creationId xmlns:a16="http://schemas.microsoft.com/office/drawing/2014/main" id="{C8975D69-9A29-89CA-7689-0EFF6F622457}"/>
              </a:ext>
            </a:extLst>
          </p:cNvPr>
          <p:cNvSpPr/>
          <p:nvPr userDrawn="1"/>
        </p:nvSpPr>
        <p:spPr>
          <a:xfrm>
            <a:off x="3287472" y="5051411"/>
            <a:ext cx="1245705" cy="4686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n 19">
            <a:extLst>
              <a:ext uri="{FF2B5EF4-FFF2-40B4-BE49-F238E27FC236}">
                <a16:creationId xmlns:a16="http://schemas.microsoft.com/office/drawing/2014/main" id="{3E4CBB12-B5E9-401A-BC22-BB48224CB16F}"/>
              </a:ext>
            </a:extLst>
          </p:cNvPr>
          <p:cNvPicPr>
            <a:picLocks noChangeAspect="1"/>
          </p:cNvPicPr>
          <p:nvPr userDrawn="1"/>
        </p:nvPicPr>
        <p:blipFill>
          <a:blip r:embed="rId3"/>
          <a:stretch>
            <a:fillRect/>
          </a:stretch>
        </p:blipFill>
        <p:spPr>
          <a:xfrm>
            <a:off x="3362912" y="5753391"/>
            <a:ext cx="141986" cy="141986"/>
          </a:xfrm>
          <a:prstGeom prst="rect">
            <a:avLst/>
          </a:prstGeom>
        </p:spPr>
      </p:pic>
      <p:pic>
        <p:nvPicPr>
          <p:cNvPr id="4" name="Picture 3" descr="A white square with a black background&#10;&#10;Description automatically generated">
            <a:extLst>
              <a:ext uri="{FF2B5EF4-FFF2-40B4-BE49-F238E27FC236}">
                <a16:creationId xmlns:a16="http://schemas.microsoft.com/office/drawing/2014/main" id="{BAEB208C-6A0E-244B-B60B-208F445AD44B}"/>
              </a:ext>
            </a:extLst>
          </p:cNvPr>
          <p:cNvPicPr>
            <a:picLocks noChangeAspect="1"/>
          </p:cNvPicPr>
          <p:nvPr userDrawn="1"/>
        </p:nvPicPr>
        <p:blipFill>
          <a:blip r:embed="rId4">
            <a:alphaModFix amt="24000"/>
          </a:blip>
          <a:stretch>
            <a:fillRect/>
          </a:stretch>
        </p:blipFill>
        <p:spPr>
          <a:xfrm>
            <a:off x="298404" y="-543481"/>
            <a:ext cx="4856934" cy="4856934"/>
          </a:xfrm>
          <a:prstGeom prst="rect">
            <a:avLst/>
          </a:prstGeom>
        </p:spPr>
      </p:pic>
      <p:sp>
        <p:nvSpPr>
          <p:cNvPr id="21" name="Rectángulo redondeado 20">
            <a:extLst>
              <a:ext uri="{FF2B5EF4-FFF2-40B4-BE49-F238E27FC236}">
                <a16:creationId xmlns:a16="http://schemas.microsoft.com/office/drawing/2014/main" id="{26220717-BB0B-85F6-3D54-22914931A733}"/>
              </a:ext>
            </a:extLst>
          </p:cNvPr>
          <p:cNvSpPr/>
          <p:nvPr userDrawn="1"/>
        </p:nvSpPr>
        <p:spPr>
          <a:xfrm>
            <a:off x="773579" y="2652331"/>
            <a:ext cx="1953292" cy="2422511"/>
          </a:xfrm>
          <a:prstGeom prst="roundRect">
            <a:avLst>
              <a:gd name="adj" fmla="val 13323"/>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arcador de posición de imagen 22">
            <a:extLst>
              <a:ext uri="{FF2B5EF4-FFF2-40B4-BE49-F238E27FC236}">
                <a16:creationId xmlns:a16="http://schemas.microsoft.com/office/drawing/2014/main" id="{52FADA5B-7811-7CF3-626F-1EE34710FF5E}"/>
              </a:ext>
            </a:extLst>
          </p:cNvPr>
          <p:cNvSpPr>
            <a:spLocks noGrp="1"/>
          </p:cNvSpPr>
          <p:nvPr>
            <p:ph type="pic" sz="quarter" idx="12"/>
          </p:nvPr>
        </p:nvSpPr>
        <p:spPr>
          <a:xfrm>
            <a:off x="926659" y="2800823"/>
            <a:ext cx="1647131" cy="2125525"/>
          </a:xfrm>
        </p:spPr>
        <p:txBody>
          <a:bodyPr>
            <a:normAutofit/>
          </a:bodyPr>
          <a:lstStyle>
            <a:lvl1pPr>
              <a:defRPr sz="2000"/>
            </a:lvl1pPr>
          </a:lstStyle>
          <a:p>
            <a:r>
              <a:rPr lang="en-US"/>
              <a:t>Click icon to add picture</a:t>
            </a:r>
          </a:p>
        </p:txBody>
      </p:sp>
      <p:pic>
        <p:nvPicPr>
          <p:cNvPr id="3" name="Imagen 2">
            <a:extLst>
              <a:ext uri="{FF2B5EF4-FFF2-40B4-BE49-F238E27FC236}">
                <a16:creationId xmlns:a16="http://schemas.microsoft.com/office/drawing/2014/main" id="{CAC10D5B-1289-AC26-FA4E-2A4BC37EBE19}"/>
              </a:ext>
            </a:extLst>
          </p:cNvPr>
          <p:cNvPicPr>
            <a:picLocks noChangeAspect="1"/>
          </p:cNvPicPr>
          <p:nvPr userDrawn="1"/>
        </p:nvPicPr>
        <p:blipFill>
          <a:blip r:embed="rId5"/>
          <a:stretch>
            <a:fillRect/>
          </a:stretch>
        </p:blipFill>
        <p:spPr>
          <a:xfrm>
            <a:off x="7581362" y="828110"/>
            <a:ext cx="3637165" cy="1123105"/>
          </a:xfrm>
          <a:prstGeom prst="rect">
            <a:avLst/>
          </a:prstGeom>
        </p:spPr>
      </p:pic>
    </p:spTree>
    <p:extLst>
      <p:ext uri="{BB962C8B-B14F-4D97-AF65-F5344CB8AC3E}">
        <p14:creationId xmlns:p14="http://schemas.microsoft.com/office/powerpoint/2010/main" val="183152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FEA7-317C-8E43-B1C5-166668EB7FE9}"/>
              </a:ext>
            </a:extLst>
          </p:cNvPr>
          <p:cNvSpPr>
            <a:spLocks noGrp="1"/>
          </p:cNvSpPr>
          <p:nvPr>
            <p:ph type="title"/>
          </p:nvPr>
        </p:nvSpPr>
        <p:spPr>
          <a:xfrm>
            <a:off x="1523385" y="278035"/>
            <a:ext cx="1011089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98DD6C5-787C-F846-96B5-BE9E7833255A}"/>
              </a:ext>
            </a:extLst>
          </p:cNvPr>
          <p:cNvSpPr>
            <a:spLocks noGrp="1"/>
          </p:cNvSpPr>
          <p:nvPr>
            <p:ph idx="1"/>
          </p:nvPr>
        </p:nvSpPr>
        <p:spPr/>
        <p:txBody>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FA5F6-755E-C84C-806D-5739C81BB0BE}"/>
              </a:ext>
            </a:extLst>
          </p:cNvPr>
          <p:cNvSpPr>
            <a:spLocks noGrp="1"/>
          </p:cNvSpPr>
          <p:nvPr>
            <p:ph type="dt" sz="half" idx="10"/>
          </p:nvPr>
        </p:nvSpPr>
        <p:spPr/>
        <p:txBody>
          <a:bodyPr/>
          <a:lstStyle/>
          <a:p>
            <a:fld id="{EC30FDCA-5CF5-A340-8236-0179E4B8B7D0}" type="datetime1">
              <a:rPr lang="en-US" smtClean="0"/>
              <a:t>4/14/2026</a:t>
            </a:fld>
            <a:endParaRPr lang="en-US"/>
          </a:p>
        </p:txBody>
      </p:sp>
      <p:sp>
        <p:nvSpPr>
          <p:cNvPr id="5" name="Footer Placeholder 4">
            <a:extLst>
              <a:ext uri="{FF2B5EF4-FFF2-40B4-BE49-F238E27FC236}">
                <a16:creationId xmlns:a16="http://schemas.microsoft.com/office/drawing/2014/main" id="{177EAB8B-8F05-3340-9371-D0FF8EDE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BA165-4D7B-1C48-8AD7-A0A69740D2F4}"/>
              </a:ext>
            </a:extLst>
          </p:cNvPr>
          <p:cNvSpPr>
            <a:spLocks noGrp="1"/>
          </p:cNvSpPr>
          <p:nvPr>
            <p:ph type="sldNum" sz="quarter" idx="12"/>
          </p:nvPr>
        </p:nvSpPr>
        <p:spPr/>
        <p:txBody>
          <a:bodyPr/>
          <a:lstStyle/>
          <a:p>
            <a:fld id="{56B643F4-0EEF-FE44-8654-4C1ABB04F7BF}" type="slidenum">
              <a:rPr lang="en-US" smtClean="0"/>
              <a:t>‹#›</a:t>
            </a:fld>
            <a:endParaRPr lang="en-US"/>
          </a:p>
        </p:txBody>
      </p:sp>
      <p:pic>
        <p:nvPicPr>
          <p:cNvPr id="7" name="Picture 6">
            <a:extLst>
              <a:ext uri="{FF2B5EF4-FFF2-40B4-BE49-F238E27FC236}">
                <a16:creationId xmlns:a16="http://schemas.microsoft.com/office/drawing/2014/main" id="{3BEB03CD-6617-C945-8A53-42D6040FC3A0}"/>
              </a:ext>
            </a:extLst>
          </p:cNvPr>
          <p:cNvPicPr>
            <a:picLocks noChangeAspect="1"/>
          </p:cNvPicPr>
          <p:nvPr userDrawn="1"/>
        </p:nvPicPr>
        <p:blipFill>
          <a:blip r:embed="rId2"/>
          <a:stretch>
            <a:fillRect/>
          </a:stretch>
        </p:blipFill>
        <p:spPr>
          <a:xfrm>
            <a:off x="472449" y="456812"/>
            <a:ext cx="945837" cy="945837"/>
          </a:xfrm>
          <a:prstGeom prst="rect">
            <a:avLst/>
          </a:prstGeom>
        </p:spPr>
      </p:pic>
    </p:spTree>
    <p:extLst>
      <p:ext uri="{BB962C8B-B14F-4D97-AF65-F5344CB8AC3E}">
        <p14:creationId xmlns:p14="http://schemas.microsoft.com/office/powerpoint/2010/main" val="30161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rgbClr val="FFF8EC"/>
        </a:solidFill>
        <a:effectLst/>
      </p:bgPr>
    </p:bg>
    <p:spTree>
      <p:nvGrpSpPr>
        <p:cNvPr id="1" name=""/>
        <p:cNvGrpSpPr/>
        <p:nvPr/>
      </p:nvGrpSpPr>
      <p:grpSpPr>
        <a:xfrm>
          <a:off x="0" y="0"/>
          <a:ext cx="0" cy="0"/>
          <a:chOff x="0" y="0"/>
          <a:chExt cx="0" cy="0"/>
        </a:xfrm>
      </p:grpSpPr>
      <p:pic>
        <p:nvPicPr>
          <p:cNvPr id="13" name="Picture 12" descr="A green crescent moon with black background&#10;&#10;Description automatically generated">
            <a:extLst>
              <a:ext uri="{FF2B5EF4-FFF2-40B4-BE49-F238E27FC236}">
                <a16:creationId xmlns:a16="http://schemas.microsoft.com/office/drawing/2014/main" id="{235535AD-1809-D9EB-FF37-9B05B745F4DB}"/>
              </a:ext>
            </a:extLst>
          </p:cNvPr>
          <p:cNvPicPr>
            <a:picLocks noChangeAspect="1"/>
          </p:cNvPicPr>
          <p:nvPr userDrawn="1"/>
        </p:nvPicPr>
        <p:blipFill>
          <a:blip r:embed="rId2">
            <a:alphaModFix amt="23000"/>
          </a:blip>
          <a:stretch>
            <a:fillRect/>
          </a:stretch>
        </p:blipFill>
        <p:spPr>
          <a:xfrm rot="18030488">
            <a:off x="4636754" y="961017"/>
            <a:ext cx="2760668" cy="5486391"/>
          </a:xfrm>
          <a:prstGeom prst="rect">
            <a:avLst/>
          </a:prstGeom>
        </p:spPr>
      </p:pic>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00325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7" name="Marcador de texto 3">
            <a:extLst>
              <a:ext uri="{FF2B5EF4-FFF2-40B4-BE49-F238E27FC236}">
                <a16:creationId xmlns:a16="http://schemas.microsoft.com/office/drawing/2014/main" id="{2D6A0577-BC5B-A562-1C80-02C393DA7AE7}"/>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9" name="Picture 8" descr="A blue and green text on a black background&#10;&#10;Description automatically generated">
            <a:extLst>
              <a:ext uri="{FF2B5EF4-FFF2-40B4-BE49-F238E27FC236}">
                <a16:creationId xmlns:a16="http://schemas.microsoft.com/office/drawing/2014/main" id="{B78D8DC7-CAD1-5181-FA99-8810AE3BE60A}"/>
              </a:ext>
            </a:extLst>
          </p:cNvPr>
          <p:cNvPicPr>
            <a:picLocks noChangeAspect="1"/>
          </p:cNvPicPr>
          <p:nvPr userDrawn="1"/>
        </p:nvPicPr>
        <p:blipFill>
          <a:blip r:embed="rId3"/>
          <a:stretch>
            <a:fillRect/>
          </a:stretch>
        </p:blipFill>
        <p:spPr>
          <a:xfrm>
            <a:off x="739775" y="352426"/>
            <a:ext cx="1568450" cy="482600"/>
          </a:xfrm>
          <a:prstGeom prst="rect">
            <a:avLst/>
          </a:prstGeom>
        </p:spPr>
      </p:pic>
    </p:spTree>
    <p:extLst>
      <p:ext uri="{BB962C8B-B14F-4D97-AF65-F5344CB8AC3E}">
        <p14:creationId xmlns:p14="http://schemas.microsoft.com/office/powerpoint/2010/main" val="42003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chemeClr val="bg1"/>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2"/>
              </a:buClr>
              <a:defRPr sz="2400"/>
            </a:lvl1pPr>
            <a:lvl2pPr>
              <a:buClr>
                <a:schemeClr val="accent2"/>
              </a:buClr>
              <a:defRPr sz="2000"/>
            </a:lvl2pPr>
            <a:lvl3pPr>
              <a:buClr>
                <a:schemeClr val="accent2"/>
              </a:buClr>
              <a:defRPr sz="1600"/>
            </a:lvl3pPr>
            <a:lvl4pPr>
              <a:buClr>
                <a:schemeClr val="accent2"/>
              </a:buClr>
              <a:defRPr sz="12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6" name="Picture 5" descr="A white square with a black background&#10;&#10;Description automatically generated">
            <a:extLst>
              <a:ext uri="{FF2B5EF4-FFF2-40B4-BE49-F238E27FC236}">
                <a16:creationId xmlns:a16="http://schemas.microsoft.com/office/drawing/2014/main" id="{6130C7B4-4DB4-4027-ADDB-0D484EB1E956}"/>
              </a:ext>
            </a:extLst>
          </p:cNvPr>
          <p:cNvPicPr>
            <a:picLocks noChangeAspect="1"/>
          </p:cNvPicPr>
          <p:nvPr userDrawn="1"/>
        </p:nvPicPr>
        <p:blipFill>
          <a:blip r:embed="rId3"/>
          <a:stretch>
            <a:fillRect/>
          </a:stretch>
        </p:blipFill>
        <p:spPr>
          <a:xfrm>
            <a:off x="460462" y="475965"/>
            <a:ext cx="529319" cy="529319"/>
          </a:xfrm>
          <a:prstGeom prst="rect">
            <a:avLst/>
          </a:prstGeom>
        </p:spPr>
      </p:pic>
    </p:spTree>
    <p:extLst>
      <p:ext uri="{BB962C8B-B14F-4D97-AF65-F5344CB8AC3E}">
        <p14:creationId xmlns:p14="http://schemas.microsoft.com/office/powerpoint/2010/main" val="3571388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6"/>
              </a:buClr>
              <a:defRPr sz="2400"/>
            </a:lvl1pPr>
            <a:lvl2pPr>
              <a:buClr>
                <a:schemeClr val="accent6"/>
              </a:buClr>
              <a:defRPr sz="2000"/>
            </a:lvl2pPr>
            <a:lvl3pPr>
              <a:buClr>
                <a:schemeClr val="accent6"/>
              </a:buClr>
              <a:defRPr sz="1600"/>
            </a:lvl3pPr>
            <a:lvl4pPr>
              <a:buClr>
                <a:schemeClr val="accent6"/>
              </a:buClr>
              <a:defRPr sz="1200"/>
            </a:lvl4pPr>
            <a:lvl5pPr>
              <a:buClr>
                <a:schemeClr val="accent6"/>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5" name="Picture 4" descr="A blue square with a black background&#10;&#10;Description automatically generated">
            <a:extLst>
              <a:ext uri="{FF2B5EF4-FFF2-40B4-BE49-F238E27FC236}">
                <a16:creationId xmlns:a16="http://schemas.microsoft.com/office/drawing/2014/main" id="{B7B9C3E9-0D0E-EAA2-14BB-19382CA72E96}"/>
              </a:ext>
            </a:extLst>
          </p:cNvPr>
          <p:cNvPicPr>
            <a:picLocks noChangeAspect="1"/>
          </p:cNvPicPr>
          <p:nvPr userDrawn="1"/>
        </p:nvPicPr>
        <p:blipFill>
          <a:blip r:embed="rId3"/>
          <a:stretch>
            <a:fillRect/>
          </a:stretch>
        </p:blipFill>
        <p:spPr>
          <a:xfrm>
            <a:off x="526602" y="435695"/>
            <a:ext cx="623195" cy="623195"/>
          </a:xfrm>
          <a:prstGeom prst="rect">
            <a:avLst/>
          </a:prstGeom>
        </p:spPr>
      </p:pic>
    </p:spTree>
    <p:extLst>
      <p:ext uri="{BB962C8B-B14F-4D97-AF65-F5344CB8AC3E}">
        <p14:creationId xmlns:p14="http://schemas.microsoft.com/office/powerpoint/2010/main" val="37542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chemeClr val="bg1"/>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5BD8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6858000"/>
          </a:xfrm>
        </p:spPr>
        <p:txBody>
          <a:bodyPr/>
          <a:lstStyle/>
          <a:p>
            <a:r>
              <a:rPr lang="en-US"/>
              <a:t>Click icon to add picture</a:t>
            </a:r>
          </a:p>
        </p:txBody>
      </p:sp>
      <p:pic>
        <p:nvPicPr>
          <p:cNvPr id="5" name="Imagen 4">
            <a:extLst>
              <a:ext uri="{FF2B5EF4-FFF2-40B4-BE49-F238E27FC236}">
                <a16:creationId xmlns:a16="http://schemas.microsoft.com/office/drawing/2014/main" id="{DBA0EA6C-DBA2-CAA2-DBA6-E981BD8E05EF}"/>
              </a:ext>
            </a:extLst>
          </p:cNvPr>
          <p:cNvPicPr>
            <a:picLocks noChangeAspect="1"/>
          </p:cNvPicPr>
          <p:nvPr userDrawn="1"/>
        </p:nvPicPr>
        <p:blipFill>
          <a:blip r:embed="rId2"/>
          <a:stretch>
            <a:fillRect/>
          </a:stretch>
        </p:blipFill>
        <p:spPr>
          <a:xfrm>
            <a:off x="629477" y="638399"/>
            <a:ext cx="1087811" cy="335901"/>
          </a:xfrm>
          <a:prstGeom prst="rect">
            <a:avLst/>
          </a:prstGeom>
        </p:spPr>
      </p:pic>
      <p:pic>
        <p:nvPicPr>
          <p:cNvPr id="6" name="Picture 5" descr="A green crescent moon with black background&#10;&#10;Description automatically generated">
            <a:extLst>
              <a:ext uri="{FF2B5EF4-FFF2-40B4-BE49-F238E27FC236}">
                <a16:creationId xmlns:a16="http://schemas.microsoft.com/office/drawing/2014/main" id="{07F8DB8B-0A91-A3FC-2541-6F808600429C}"/>
              </a:ext>
            </a:extLst>
          </p:cNvPr>
          <p:cNvPicPr>
            <a:picLocks noChangeAspect="1"/>
          </p:cNvPicPr>
          <p:nvPr userDrawn="1"/>
        </p:nvPicPr>
        <p:blipFill>
          <a:blip r:embed="rId3"/>
          <a:stretch>
            <a:fillRect/>
          </a:stretch>
        </p:blipFill>
        <p:spPr>
          <a:xfrm rot="18383945">
            <a:off x="286300" y="5624239"/>
            <a:ext cx="686353" cy="1364018"/>
          </a:xfrm>
          <a:prstGeom prst="rect">
            <a:avLst/>
          </a:prstGeom>
        </p:spPr>
      </p:pic>
    </p:spTree>
    <p:extLst>
      <p:ext uri="{BB962C8B-B14F-4D97-AF65-F5344CB8AC3E}">
        <p14:creationId xmlns:p14="http://schemas.microsoft.com/office/powerpoint/2010/main" val="231316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rgbClr val="00325E"/>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rgbClr val="00325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4448900"/>
          </a:xfrm>
        </p:spPr>
        <p:txBody>
          <a:bodyPr/>
          <a:lstStyle/>
          <a:p>
            <a:r>
              <a:rPr lang="en-US"/>
              <a:t>Click icon to add picture</a:t>
            </a:r>
          </a:p>
        </p:txBody>
      </p:sp>
      <p:sp>
        <p:nvSpPr>
          <p:cNvPr id="5" name="Marcador de texto 3">
            <a:extLst>
              <a:ext uri="{FF2B5EF4-FFF2-40B4-BE49-F238E27FC236}">
                <a16:creationId xmlns:a16="http://schemas.microsoft.com/office/drawing/2014/main" id="{9373BF6A-CB9E-D139-35DC-68682E01250A}"/>
              </a:ext>
            </a:extLst>
          </p:cNvPr>
          <p:cNvSpPr>
            <a:spLocks noGrp="1"/>
          </p:cNvSpPr>
          <p:nvPr>
            <p:ph type="body" sz="half" idx="2"/>
          </p:nvPr>
        </p:nvSpPr>
        <p:spPr>
          <a:xfrm>
            <a:off x="6529388" y="5039450"/>
            <a:ext cx="4824412" cy="787400"/>
          </a:xfrm>
        </p:spPr>
        <p:txBody>
          <a:bodyPr>
            <a:norm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Marcador de texto 3">
            <a:extLst>
              <a:ext uri="{FF2B5EF4-FFF2-40B4-BE49-F238E27FC236}">
                <a16:creationId xmlns:a16="http://schemas.microsoft.com/office/drawing/2014/main" id="{4D465018-CCA3-C100-BE12-0676085AC4A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0" name="Picture 9" descr="A blue and green text on a black background&#10;&#10;Description automatically generated">
            <a:extLst>
              <a:ext uri="{FF2B5EF4-FFF2-40B4-BE49-F238E27FC236}">
                <a16:creationId xmlns:a16="http://schemas.microsoft.com/office/drawing/2014/main" id="{3C7956CF-E872-D4E9-6E8B-643145A42AAD}"/>
              </a:ext>
            </a:extLst>
          </p:cNvPr>
          <p:cNvPicPr>
            <a:picLocks noChangeAspect="1"/>
          </p:cNvPicPr>
          <p:nvPr userDrawn="1"/>
        </p:nvPicPr>
        <p:blipFill>
          <a:blip r:embed="rId2"/>
          <a:stretch>
            <a:fillRect/>
          </a:stretch>
        </p:blipFill>
        <p:spPr>
          <a:xfrm>
            <a:off x="831850" y="574953"/>
            <a:ext cx="1256493" cy="386613"/>
          </a:xfrm>
          <a:prstGeom prst="rect">
            <a:avLst/>
          </a:prstGeom>
        </p:spPr>
      </p:pic>
      <p:pic>
        <p:nvPicPr>
          <p:cNvPr id="13" name="Picture 12" descr="A blue flower on a black background&#10;&#10;Description automatically generated">
            <a:extLst>
              <a:ext uri="{FF2B5EF4-FFF2-40B4-BE49-F238E27FC236}">
                <a16:creationId xmlns:a16="http://schemas.microsoft.com/office/drawing/2014/main" id="{826A92AC-3FFC-B7B9-19A2-5EC0A1BA8A06}"/>
              </a:ext>
            </a:extLst>
          </p:cNvPr>
          <p:cNvPicPr>
            <a:picLocks noChangeAspect="1"/>
          </p:cNvPicPr>
          <p:nvPr userDrawn="1"/>
        </p:nvPicPr>
        <p:blipFill>
          <a:blip r:embed="rId3"/>
          <a:stretch>
            <a:fillRect/>
          </a:stretch>
        </p:blipFill>
        <p:spPr>
          <a:xfrm>
            <a:off x="203427" y="5971382"/>
            <a:ext cx="723900" cy="800100"/>
          </a:xfrm>
          <a:prstGeom prst="rect">
            <a:avLst/>
          </a:prstGeom>
        </p:spPr>
      </p:pic>
    </p:spTree>
    <p:extLst>
      <p:ext uri="{BB962C8B-B14F-4D97-AF65-F5344CB8AC3E}">
        <p14:creationId xmlns:p14="http://schemas.microsoft.com/office/powerpoint/2010/main" val="64740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2" name="Marcador de texto 3">
            <a:extLst>
              <a:ext uri="{FF2B5EF4-FFF2-40B4-BE49-F238E27FC236}">
                <a16:creationId xmlns:a16="http://schemas.microsoft.com/office/drawing/2014/main" id="{2C0E8DF5-DB6A-77A6-0319-6DB4F928BD47}"/>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8" name="Título 1">
            <a:extLst>
              <a:ext uri="{FF2B5EF4-FFF2-40B4-BE49-F238E27FC236}">
                <a16:creationId xmlns:a16="http://schemas.microsoft.com/office/drawing/2014/main" id="{21B7EB64-D35B-5709-001D-1E34ABB31B8B}"/>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pic>
        <p:nvPicPr>
          <p:cNvPr id="4" name="Picture 3" descr="A blue square with a black background&#10;&#10;Description automatically generated">
            <a:extLst>
              <a:ext uri="{FF2B5EF4-FFF2-40B4-BE49-F238E27FC236}">
                <a16:creationId xmlns:a16="http://schemas.microsoft.com/office/drawing/2014/main" id="{F6194B9A-C0D9-C392-0AB2-DD9FB0A1FA1E}"/>
              </a:ext>
            </a:extLst>
          </p:cNvPr>
          <p:cNvPicPr>
            <a:picLocks noChangeAspect="1"/>
          </p:cNvPicPr>
          <p:nvPr userDrawn="1"/>
        </p:nvPicPr>
        <p:blipFill>
          <a:blip r:embed="rId2"/>
          <a:stretch>
            <a:fillRect/>
          </a:stretch>
        </p:blipFill>
        <p:spPr>
          <a:xfrm>
            <a:off x="462281" y="380444"/>
            <a:ext cx="624840" cy="624840"/>
          </a:xfrm>
          <a:prstGeom prst="rect">
            <a:avLst/>
          </a:prstGeom>
        </p:spPr>
      </p:pic>
      <p:pic>
        <p:nvPicPr>
          <p:cNvPr id="6" name="Picture 5" descr="A yellow half of a fruit&#10;&#10;Description automatically generated">
            <a:extLst>
              <a:ext uri="{FF2B5EF4-FFF2-40B4-BE49-F238E27FC236}">
                <a16:creationId xmlns:a16="http://schemas.microsoft.com/office/drawing/2014/main" id="{AFDBEE23-2840-457A-F158-BED506BDE796}"/>
              </a:ext>
            </a:extLst>
          </p:cNvPr>
          <p:cNvPicPr>
            <a:picLocks noChangeAspect="1"/>
          </p:cNvPicPr>
          <p:nvPr userDrawn="1"/>
        </p:nvPicPr>
        <p:blipFill>
          <a:blip r:embed="rId3">
            <a:alphaModFix amt="23000"/>
          </a:blip>
          <a:stretch>
            <a:fillRect/>
          </a:stretch>
        </p:blipFill>
        <p:spPr>
          <a:xfrm>
            <a:off x="0" y="3429000"/>
            <a:ext cx="3429000" cy="3733800"/>
          </a:xfrm>
          <a:prstGeom prst="rect">
            <a:avLst/>
          </a:prstGeom>
        </p:spPr>
      </p:pic>
      <p:pic>
        <p:nvPicPr>
          <p:cNvPr id="9" name="Picture 8" descr="An orange star on a black background&#10;&#10;Description automatically generated">
            <a:extLst>
              <a:ext uri="{FF2B5EF4-FFF2-40B4-BE49-F238E27FC236}">
                <a16:creationId xmlns:a16="http://schemas.microsoft.com/office/drawing/2014/main" id="{C142DB56-DC6F-09E9-73F4-AEE1270C093F}"/>
              </a:ext>
            </a:extLst>
          </p:cNvPr>
          <p:cNvPicPr>
            <a:picLocks noChangeAspect="1"/>
          </p:cNvPicPr>
          <p:nvPr userDrawn="1"/>
        </p:nvPicPr>
        <p:blipFill>
          <a:blip r:embed="rId4">
            <a:alphaModFix amt="24000"/>
          </a:blip>
          <a:stretch>
            <a:fillRect/>
          </a:stretch>
        </p:blipFill>
        <p:spPr>
          <a:xfrm>
            <a:off x="10091872" y="-813458"/>
            <a:ext cx="2650853" cy="2650853"/>
          </a:xfrm>
          <a:prstGeom prst="rect">
            <a:avLst/>
          </a:prstGeom>
        </p:spPr>
      </p:pic>
    </p:spTree>
    <p:extLst>
      <p:ext uri="{BB962C8B-B14F-4D97-AF65-F5344CB8AC3E}">
        <p14:creationId xmlns:p14="http://schemas.microsoft.com/office/powerpoint/2010/main" val="60049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29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CA23146-E241-097B-2FAE-F66051F14E65}"/>
              </a:ext>
            </a:extLst>
          </p:cNvPr>
          <p:cNvSpPr/>
          <p:nvPr userDrawn="1"/>
        </p:nvSpPr>
        <p:spPr>
          <a:xfrm>
            <a:off x="1" y="0"/>
            <a:ext cx="5183188"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7216B045-33D3-6308-3A2C-6777560B33A1}"/>
              </a:ext>
            </a:extLst>
          </p:cNvPr>
          <p:cNvSpPr>
            <a:spLocks noGrp="1"/>
          </p:cNvSpPr>
          <p:nvPr>
            <p:ph type="title"/>
          </p:nvPr>
        </p:nvSpPr>
        <p:spPr>
          <a:xfrm>
            <a:off x="839788" y="1395883"/>
            <a:ext cx="3932237" cy="1600200"/>
          </a:xfrm>
        </p:spPr>
        <p:txBody>
          <a:bodyPr anchor="b"/>
          <a:lstStyle>
            <a:lvl1pPr>
              <a:defRPr sz="3200" b="1" i="0">
                <a:solidFill>
                  <a:srgbClr val="FFF8EC"/>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4" name="Marcador de texto 3">
            <a:extLst>
              <a:ext uri="{FF2B5EF4-FFF2-40B4-BE49-F238E27FC236}">
                <a16:creationId xmlns:a16="http://schemas.microsoft.com/office/drawing/2014/main" id="{4CECE5A6-FB5A-43A4-D885-A71216FDD8B4}"/>
              </a:ext>
            </a:extLst>
          </p:cNvPr>
          <p:cNvSpPr>
            <a:spLocks noGrp="1"/>
          </p:cNvSpPr>
          <p:nvPr>
            <p:ph type="body" sz="half" idx="2"/>
          </p:nvPr>
        </p:nvSpPr>
        <p:spPr>
          <a:xfrm>
            <a:off x="839788" y="3493004"/>
            <a:ext cx="3932237" cy="956025"/>
          </a:xfrm>
        </p:spPr>
        <p:txBody>
          <a:bodyPr/>
          <a:lstStyle>
            <a:lvl1pPr marL="0" indent="0">
              <a:buNone/>
              <a:defRPr sz="1600">
                <a:solidFill>
                  <a:srgbClr val="FFF8E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Marcador de contenido 2">
            <a:extLst>
              <a:ext uri="{FF2B5EF4-FFF2-40B4-BE49-F238E27FC236}">
                <a16:creationId xmlns:a16="http://schemas.microsoft.com/office/drawing/2014/main" id="{1F4D97B4-24BE-D4C9-ABB7-6BDC099E4CA2}"/>
              </a:ext>
            </a:extLst>
          </p:cNvPr>
          <p:cNvSpPr>
            <a:spLocks noGrp="1"/>
          </p:cNvSpPr>
          <p:nvPr>
            <p:ph idx="1"/>
          </p:nvPr>
        </p:nvSpPr>
        <p:spPr>
          <a:xfrm>
            <a:off x="6096000" y="987425"/>
            <a:ext cx="5259387" cy="4873625"/>
          </a:xfrm>
        </p:spPr>
        <p:txBody>
          <a:bodyPr/>
          <a:lstStyle>
            <a:lvl1pPr>
              <a:buClr>
                <a:schemeClr val="accent2"/>
              </a:buClr>
              <a:defRPr sz="2000"/>
            </a:lvl1pPr>
            <a:lvl2pPr>
              <a:buClr>
                <a:schemeClr val="accent2"/>
              </a:buClr>
              <a:defRPr sz="1600"/>
            </a:lvl2pPr>
            <a:lvl3pPr>
              <a:buClr>
                <a:schemeClr val="accent2"/>
              </a:buClr>
              <a:defRPr sz="1200"/>
            </a:lvl3pPr>
            <a:lvl4pPr>
              <a:buClr>
                <a:schemeClr val="accent2"/>
              </a:buClr>
              <a:defRPr sz="1000"/>
            </a:lvl4pPr>
            <a:lvl5pPr>
              <a:buClr>
                <a:schemeClr val="accent2"/>
              </a:buClr>
              <a:defRPr sz="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3" name="Marcador de texto 3">
            <a:extLst>
              <a:ext uri="{FF2B5EF4-FFF2-40B4-BE49-F238E27FC236}">
                <a16:creationId xmlns:a16="http://schemas.microsoft.com/office/drawing/2014/main" id="{81AB94B0-1CA4-9E0F-5D63-8BCF73F23B3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5" name="Marcador de posición de imagen 14">
            <a:extLst>
              <a:ext uri="{FF2B5EF4-FFF2-40B4-BE49-F238E27FC236}">
                <a16:creationId xmlns:a16="http://schemas.microsoft.com/office/drawing/2014/main" id="{BD82E156-1DA9-07DA-8A95-A0628FD2D817}"/>
              </a:ext>
            </a:extLst>
          </p:cNvPr>
          <p:cNvSpPr>
            <a:spLocks noGrp="1"/>
          </p:cNvSpPr>
          <p:nvPr>
            <p:ph type="pic" sz="quarter" idx="12"/>
          </p:nvPr>
        </p:nvSpPr>
        <p:spPr>
          <a:xfrm>
            <a:off x="839788" y="4972050"/>
            <a:ext cx="3932237" cy="1285875"/>
          </a:xfrm>
        </p:spPr>
        <p:txBody>
          <a:bodyPr>
            <a:normAutofit/>
          </a:bodyPr>
          <a:lstStyle>
            <a:lvl1pPr>
              <a:defRPr sz="2000"/>
            </a:lvl1pPr>
          </a:lstStyle>
          <a:p>
            <a:r>
              <a:rPr lang="en-US"/>
              <a:t>Click icon to add picture</a:t>
            </a:r>
          </a:p>
        </p:txBody>
      </p:sp>
      <p:pic>
        <p:nvPicPr>
          <p:cNvPr id="6" name="Imagen 5">
            <a:extLst>
              <a:ext uri="{FF2B5EF4-FFF2-40B4-BE49-F238E27FC236}">
                <a16:creationId xmlns:a16="http://schemas.microsoft.com/office/drawing/2014/main" id="{7F68B8AE-80FF-F1B9-0832-8322C805549C}"/>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7" name="Picture 6" descr="A yellow and black sun&#10;&#10;Description automatically generated">
            <a:extLst>
              <a:ext uri="{FF2B5EF4-FFF2-40B4-BE49-F238E27FC236}">
                <a16:creationId xmlns:a16="http://schemas.microsoft.com/office/drawing/2014/main" id="{4D0D9D0E-07CD-7FC4-50D4-AFD525D2712B}"/>
              </a:ext>
            </a:extLst>
          </p:cNvPr>
          <p:cNvPicPr>
            <a:picLocks noChangeAspect="1"/>
          </p:cNvPicPr>
          <p:nvPr userDrawn="1"/>
        </p:nvPicPr>
        <p:blipFill>
          <a:blip r:embed="rId3">
            <a:alphaModFix amt="25000"/>
          </a:blip>
          <a:stretch>
            <a:fillRect/>
          </a:stretch>
        </p:blipFill>
        <p:spPr>
          <a:xfrm>
            <a:off x="-73023" y="4219303"/>
            <a:ext cx="1550100" cy="3632834"/>
          </a:xfrm>
          <a:prstGeom prst="rect">
            <a:avLst/>
          </a:prstGeom>
        </p:spPr>
      </p:pic>
    </p:spTree>
    <p:extLst>
      <p:ext uri="{BB962C8B-B14F-4D97-AF65-F5344CB8AC3E}">
        <p14:creationId xmlns:p14="http://schemas.microsoft.com/office/powerpoint/2010/main" val="350056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46EFFE1-6EDA-7781-040F-856DA3117E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FI"/>
          </a:p>
        </p:txBody>
      </p:sp>
      <p:sp>
        <p:nvSpPr>
          <p:cNvPr id="3" name="Marcador de texto 2">
            <a:extLst>
              <a:ext uri="{FF2B5EF4-FFF2-40B4-BE49-F238E27FC236}">
                <a16:creationId xmlns:a16="http://schemas.microsoft.com/office/drawing/2014/main" id="{730AEE55-24B9-317D-3DAF-604F5678D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FI"/>
          </a:p>
        </p:txBody>
      </p:sp>
      <p:sp>
        <p:nvSpPr>
          <p:cNvPr id="4" name="Marcador de fecha 3">
            <a:extLst>
              <a:ext uri="{FF2B5EF4-FFF2-40B4-BE49-F238E27FC236}">
                <a16:creationId xmlns:a16="http://schemas.microsoft.com/office/drawing/2014/main" id="{22D4D1EC-063D-906C-EBD5-3CE9B6DE4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3FAA60E5-60DB-944E-A838-5D6926DC028E}" type="datetimeFigureOut">
              <a:rPr lang="es-FI" smtClean="0"/>
              <a:pPr/>
              <a:t>04/14/2026</a:t>
            </a:fld>
            <a:endParaRPr lang="es-FI"/>
          </a:p>
        </p:txBody>
      </p:sp>
      <p:sp>
        <p:nvSpPr>
          <p:cNvPr id="5" name="Marcador de pie de página 4">
            <a:extLst>
              <a:ext uri="{FF2B5EF4-FFF2-40B4-BE49-F238E27FC236}">
                <a16:creationId xmlns:a16="http://schemas.microsoft.com/office/drawing/2014/main" id="{04652B55-5C57-EF47-41D7-8692933571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s-FI"/>
          </a:p>
        </p:txBody>
      </p:sp>
      <p:sp>
        <p:nvSpPr>
          <p:cNvPr id="6" name="Marcador de número de diapositiva 5">
            <a:extLst>
              <a:ext uri="{FF2B5EF4-FFF2-40B4-BE49-F238E27FC236}">
                <a16:creationId xmlns:a16="http://schemas.microsoft.com/office/drawing/2014/main" id="{3771F779-E1B7-89D3-D025-C2F109C757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18013494-8289-2643-B86E-588EA5B8156F}" type="slidenum">
              <a:rPr lang="es-FI" smtClean="0"/>
              <a:pPr/>
              <a:t>‹#›</a:t>
            </a:fld>
            <a:endParaRPr lang="es-FI"/>
          </a:p>
        </p:txBody>
      </p:sp>
    </p:spTree>
    <p:extLst>
      <p:ext uri="{BB962C8B-B14F-4D97-AF65-F5344CB8AC3E}">
        <p14:creationId xmlns:p14="http://schemas.microsoft.com/office/powerpoint/2010/main" val="255202049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51" r:id="rId5"/>
    <p:sldLayoutId id="2147483661" r:id="rId6"/>
    <p:sldLayoutId id="2147483654" r:id="rId7"/>
    <p:sldLayoutId id="2147483655" r:id="rId8"/>
    <p:sldLayoutId id="2147483656" r:id="rId9"/>
    <p:sldLayoutId id="2147483657" r:id="rId10"/>
    <p:sldLayoutId id="2147483663" r:id="rId11"/>
    <p:sldLayoutId id="2147483664" r:id="rId12"/>
  </p:sldLayoutIdLst>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40_ED12B411.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video" Target="https://www.youtube.com/embed/yiZkk4xdANg?feature=oembed" TargetMode="Externa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FFE6C_28DA2567.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apertureed.qualtrics.com/jfe/form/SV_250ioEurFXBmBUy"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square with a black background&#10;&#10;Description automatically generated">
            <a:extLst>
              <a:ext uri="{FF2B5EF4-FFF2-40B4-BE49-F238E27FC236}">
                <a16:creationId xmlns:a16="http://schemas.microsoft.com/office/drawing/2014/main" id="{90C9F78B-8CCD-4CDA-47DD-50F485110C00}"/>
              </a:ext>
            </a:extLst>
          </p:cNvPr>
          <p:cNvPicPr>
            <a:picLocks noChangeAspect="1"/>
          </p:cNvPicPr>
          <p:nvPr/>
        </p:nvPicPr>
        <p:blipFill>
          <a:blip r:embed="rId3">
            <a:alphaModFix amt="18000"/>
          </a:blip>
          <a:stretch>
            <a:fillRect/>
          </a:stretch>
        </p:blipFill>
        <p:spPr>
          <a:xfrm>
            <a:off x="2665367" y="79330"/>
            <a:ext cx="6861265" cy="6861265"/>
          </a:xfrm>
          <a:prstGeom prst="rect">
            <a:avLst/>
          </a:prstGeom>
        </p:spPr>
      </p:pic>
      <p:sp>
        <p:nvSpPr>
          <p:cNvPr id="2" name="Título 1">
            <a:extLst>
              <a:ext uri="{FF2B5EF4-FFF2-40B4-BE49-F238E27FC236}">
                <a16:creationId xmlns:a16="http://schemas.microsoft.com/office/drawing/2014/main" id="{EE5FBAE1-8146-46B3-C78B-6953C20D7C3C}"/>
              </a:ext>
            </a:extLst>
          </p:cNvPr>
          <p:cNvSpPr>
            <a:spLocks noGrp="1"/>
          </p:cNvSpPr>
          <p:nvPr>
            <p:ph type="ctrTitle"/>
          </p:nvPr>
        </p:nvSpPr>
        <p:spPr>
          <a:xfrm>
            <a:off x="1523999" y="1925674"/>
            <a:ext cx="9144000" cy="3006651"/>
          </a:xfrm>
        </p:spPr>
        <p:txBody>
          <a:bodyPr>
            <a:normAutofit fontScale="90000"/>
          </a:bodyPr>
          <a:lstStyle/>
          <a:p>
            <a:pPr>
              <a:lnSpc>
                <a:spcPct val="150000"/>
              </a:lnSpc>
            </a:pPr>
            <a:r>
              <a:rPr lang="en-US" dirty="0"/>
              <a:t>Getting Started with the DESSA System</a:t>
            </a:r>
            <a:br>
              <a:rPr lang="en-US" dirty="0"/>
            </a:br>
            <a:r>
              <a:rPr lang="en-US" sz="4000" dirty="0"/>
              <a:t>Teacher-Completed Assessments </a:t>
            </a:r>
            <a:endParaRPr lang="es-FI" dirty="0"/>
          </a:p>
        </p:txBody>
      </p:sp>
    </p:spTree>
    <p:extLst>
      <p:ext uri="{BB962C8B-B14F-4D97-AF65-F5344CB8AC3E}">
        <p14:creationId xmlns:p14="http://schemas.microsoft.com/office/powerpoint/2010/main" val="945026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F081FF-5EBA-DF92-A3DA-60784A5CF621}"/>
              </a:ext>
            </a:extLst>
          </p:cNvPr>
          <p:cNvSpPr>
            <a:spLocks noGrp="1"/>
          </p:cNvSpPr>
          <p:nvPr>
            <p:ph type="title"/>
          </p:nvPr>
        </p:nvSpPr>
        <p:spPr/>
        <p:txBody>
          <a:bodyPr/>
          <a:lstStyle/>
          <a:p>
            <a:r>
              <a:rPr lang="en-US" dirty="0"/>
              <a:t>DESSA Items  </a:t>
            </a:r>
          </a:p>
        </p:txBody>
      </p:sp>
      <p:sp>
        <p:nvSpPr>
          <p:cNvPr id="6" name="Text Placeholder 5">
            <a:extLst>
              <a:ext uri="{FF2B5EF4-FFF2-40B4-BE49-F238E27FC236}">
                <a16:creationId xmlns:a16="http://schemas.microsoft.com/office/drawing/2014/main" id="{88667065-F2A0-BEB2-18BB-7E5B75386BEF}"/>
              </a:ext>
            </a:extLst>
          </p:cNvPr>
          <p:cNvSpPr>
            <a:spLocks noGrp="1"/>
          </p:cNvSpPr>
          <p:nvPr>
            <p:ph type="body" sz="half" idx="2"/>
          </p:nvPr>
        </p:nvSpPr>
        <p:spPr/>
        <p:txBody>
          <a:bodyPr>
            <a:normAutofit fontScale="92500" lnSpcReduction="10000"/>
          </a:bodyPr>
          <a:lstStyle/>
          <a:p>
            <a:endParaRPr lang="en-US"/>
          </a:p>
        </p:txBody>
      </p:sp>
      <p:pic>
        <p:nvPicPr>
          <p:cNvPr id="1026" name="Picture 2">
            <a:extLst>
              <a:ext uri="{FF2B5EF4-FFF2-40B4-BE49-F238E27FC236}">
                <a16:creationId xmlns:a16="http://schemas.microsoft.com/office/drawing/2014/main" id="{FCBC277A-5163-3995-F02B-C87727A1F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66" y="2133600"/>
            <a:ext cx="5839834" cy="32900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0A83A7B-1744-87A2-A3FD-12CD0F083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3928" y="2388819"/>
            <a:ext cx="5611906" cy="30923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57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EC0D6-D516-DB0B-E992-E102B528D70B}"/>
              </a:ext>
            </a:extLst>
          </p:cNvPr>
          <p:cNvSpPr>
            <a:spLocks noGrp="1"/>
          </p:cNvSpPr>
          <p:nvPr>
            <p:ph type="title"/>
          </p:nvPr>
        </p:nvSpPr>
        <p:spPr/>
        <p:txBody>
          <a:bodyPr>
            <a:normAutofit/>
          </a:bodyPr>
          <a:lstStyle/>
          <a:p>
            <a:r>
              <a:rPr lang="en-US" sz="4000" dirty="0">
                <a:latin typeface="Arial"/>
                <a:cs typeface="Arial"/>
              </a:rPr>
              <a:t>DESSA 2 mini </a:t>
            </a:r>
          </a:p>
        </p:txBody>
      </p:sp>
      <p:sp>
        <p:nvSpPr>
          <p:cNvPr id="4" name="Text Placeholder 3">
            <a:extLst>
              <a:ext uri="{FF2B5EF4-FFF2-40B4-BE49-F238E27FC236}">
                <a16:creationId xmlns:a16="http://schemas.microsoft.com/office/drawing/2014/main" id="{4B0EDF97-F3A6-3C5B-22A3-D72C98EA99E5}"/>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C4256DFE-5EB1-7BBE-BF16-DBC8314DB767}"/>
              </a:ext>
            </a:extLst>
          </p:cNvPr>
          <p:cNvGrpSpPr/>
          <p:nvPr/>
        </p:nvGrpSpPr>
        <p:grpSpPr>
          <a:xfrm>
            <a:off x="8430238" y="2013631"/>
            <a:ext cx="3157213" cy="1008573"/>
            <a:chOff x="6065428" y="1577142"/>
            <a:chExt cx="2547164" cy="1794307"/>
          </a:xfrm>
        </p:grpSpPr>
        <p:sp>
          <p:nvSpPr>
            <p:cNvPr id="6" name="Rectangle: Rounded Corners 5">
              <a:extLst>
                <a:ext uri="{FF2B5EF4-FFF2-40B4-BE49-F238E27FC236}">
                  <a16:creationId xmlns:a16="http://schemas.microsoft.com/office/drawing/2014/main" id="{9F6D368C-2E5F-F2BF-DC28-700A755BC762}"/>
                </a:ext>
              </a:extLst>
            </p:cNvPr>
            <p:cNvSpPr/>
            <p:nvPr/>
          </p:nvSpPr>
          <p:spPr>
            <a:xfrm>
              <a:off x="6096629" y="1577142"/>
              <a:ext cx="2484763" cy="1794307"/>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FFFFFF"/>
                  </a:solidFill>
                  <a:effectLst/>
                  <a:uLnTx/>
                  <a:uFillTx/>
                  <a:latin typeface="Proxima Nova Semibold" panose="02000506030000020004"/>
                  <a:ea typeface="+mn-ea"/>
                  <a:cs typeface="+mn-cs"/>
                </a:rPr>
                <a:t> </a:t>
              </a:r>
            </a:p>
          </p:txBody>
        </p:sp>
        <p:sp>
          <p:nvSpPr>
            <p:cNvPr id="7" name="TextBox 6">
              <a:extLst>
                <a:ext uri="{FF2B5EF4-FFF2-40B4-BE49-F238E27FC236}">
                  <a16:creationId xmlns:a16="http://schemas.microsoft.com/office/drawing/2014/main" id="{F573BB72-6FD1-7FE6-C6F9-4AC9C1F90BE3}"/>
                </a:ext>
              </a:extLst>
            </p:cNvPr>
            <p:cNvSpPr txBox="1"/>
            <p:nvPr/>
          </p:nvSpPr>
          <p:spPr>
            <a:xfrm>
              <a:off x="6065428" y="1926742"/>
              <a:ext cx="2547164" cy="109510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rPr>
                <a:t>Score: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47679"/>
                  </a:solidFill>
                  <a:effectLst/>
                  <a:uLnTx/>
                  <a:uFillTx/>
                  <a:latin typeface="Arial" panose="020B0604020202020204" pitchFamily="34" charset="0"/>
                  <a:cs typeface="Arial" panose="020B0604020202020204" pitchFamily="34" charset="0"/>
                </a:rPr>
                <a:t>Social-Emotional Total (SET) </a:t>
              </a:r>
            </a:p>
          </p:txBody>
        </p:sp>
      </p:grpSp>
      <p:grpSp>
        <p:nvGrpSpPr>
          <p:cNvPr id="8" name="Group 7">
            <a:extLst>
              <a:ext uri="{FF2B5EF4-FFF2-40B4-BE49-F238E27FC236}">
                <a16:creationId xmlns:a16="http://schemas.microsoft.com/office/drawing/2014/main" id="{60E69B59-0066-A4E4-21E5-342F31B0309E}"/>
              </a:ext>
            </a:extLst>
          </p:cNvPr>
          <p:cNvGrpSpPr/>
          <p:nvPr/>
        </p:nvGrpSpPr>
        <p:grpSpPr>
          <a:xfrm>
            <a:off x="527208" y="2002636"/>
            <a:ext cx="3157213" cy="995744"/>
            <a:chOff x="1129916" y="1903867"/>
            <a:chExt cx="3157213" cy="995744"/>
          </a:xfrm>
        </p:grpSpPr>
        <p:sp>
          <p:nvSpPr>
            <p:cNvPr id="9" name="TextBox 8">
              <a:extLst>
                <a:ext uri="{FF2B5EF4-FFF2-40B4-BE49-F238E27FC236}">
                  <a16:creationId xmlns:a16="http://schemas.microsoft.com/office/drawing/2014/main" id="{F87EBD07-7C17-CA8E-7098-3E204915E2F3}"/>
                </a:ext>
              </a:extLst>
            </p:cNvPr>
            <p:cNvSpPr txBox="1"/>
            <p:nvPr/>
          </p:nvSpPr>
          <p:spPr>
            <a:xfrm>
              <a:off x="1376668" y="2389604"/>
              <a:ext cx="2731167"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747679"/>
                  </a:solidFill>
                  <a:effectLst/>
                  <a:uLnTx/>
                  <a:uFillTx/>
                  <a:latin typeface="Arial" panose="020B0604020202020204" pitchFamily="34" charset="0"/>
                  <a:cs typeface="Arial" panose="020B0604020202020204" pitchFamily="34" charset="0"/>
                </a:rPr>
                <a:t>Educators Complete</a:t>
              </a:r>
              <a:endParaRPr kumimoji="0" lang="en-US" b="1" i="0" u="none" strike="noStrike" kern="0" cap="none" spc="0" normalizeH="0" baseline="30000" noProof="0">
                <a:ln>
                  <a:noFill/>
                </a:ln>
                <a:solidFill>
                  <a:srgbClr val="747679"/>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40557C7-217B-9526-32D4-6AE3348AB358}"/>
                </a:ext>
              </a:extLst>
            </p:cNvPr>
            <p:cNvSpPr txBox="1"/>
            <p:nvPr/>
          </p:nvSpPr>
          <p:spPr>
            <a:xfrm>
              <a:off x="1324670" y="2049817"/>
              <a:ext cx="2731167"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rPr>
                <a:t>Universal Screener</a:t>
              </a:r>
            </a:p>
          </p:txBody>
        </p:sp>
        <p:sp>
          <p:nvSpPr>
            <p:cNvPr id="11" name="Rectangle: Rounded Corners 10">
              <a:extLst>
                <a:ext uri="{FF2B5EF4-FFF2-40B4-BE49-F238E27FC236}">
                  <a16:creationId xmlns:a16="http://schemas.microsoft.com/office/drawing/2014/main" id="{73815904-31F0-9457-900B-47AE9371CBF0}"/>
                </a:ext>
              </a:extLst>
            </p:cNvPr>
            <p:cNvSpPr/>
            <p:nvPr/>
          </p:nvSpPr>
          <p:spPr>
            <a:xfrm>
              <a:off x="1129916" y="1903867"/>
              <a:ext cx="3157213" cy="995744"/>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7ECD3B99-A4CD-F6C7-0F1C-20BE9C393B32}"/>
              </a:ext>
            </a:extLst>
          </p:cNvPr>
          <p:cNvGrpSpPr/>
          <p:nvPr/>
        </p:nvGrpSpPr>
        <p:grpSpPr>
          <a:xfrm>
            <a:off x="4853618" y="2025057"/>
            <a:ext cx="2484763" cy="1001225"/>
            <a:chOff x="4844143" y="1903867"/>
            <a:chExt cx="2484763" cy="1001225"/>
          </a:xfrm>
        </p:grpSpPr>
        <p:sp>
          <p:nvSpPr>
            <p:cNvPr id="13" name="Rectangle: Rounded Corners 12">
              <a:extLst>
                <a:ext uri="{FF2B5EF4-FFF2-40B4-BE49-F238E27FC236}">
                  <a16:creationId xmlns:a16="http://schemas.microsoft.com/office/drawing/2014/main" id="{7AF10B23-01EC-4829-C0C5-897FED477DBF}"/>
                </a:ext>
              </a:extLst>
            </p:cNvPr>
            <p:cNvSpPr/>
            <p:nvPr/>
          </p:nvSpPr>
          <p:spPr>
            <a:xfrm>
              <a:off x="4844143" y="1903867"/>
              <a:ext cx="2484763" cy="1001225"/>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9069A50-5FC5-ADEF-1E39-4D66AAE3ABFB}"/>
                </a:ext>
              </a:extLst>
            </p:cNvPr>
            <p:cNvSpPr txBox="1"/>
            <p:nvPr/>
          </p:nvSpPr>
          <p:spPr>
            <a:xfrm>
              <a:off x="5015025" y="1996422"/>
              <a:ext cx="2142998"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rPr>
                <a:t>4 Forms</a:t>
              </a:r>
            </a:p>
          </p:txBody>
        </p:sp>
        <p:pic>
          <p:nvPicPr>
            <p:cNvPr id="15" name="Picture 14" descr="A blue and black clock&#10;&#10;Description automatically generated">
              <a:extLst>
                <a:ext uri="{FF2B5EF4-FFF2-40B4-BE49-F238E27FC236}">
                  <a16:creationId xmlns:a16="http://schemas.microsoft.com/office/drawing/2014/main" id="{03628714-B09B-5259-354F-1F77E1455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682" y="2323846"/>
              <a:ext cx="487684" cy="496669"/>
            </a:xfrm>
            <a:prstGeom prst="rect">
              <a:avLst/>
            </a:prstGeom>
          </p:spPr>
        </p:pic>
      </p:grpSp>
      <p:pic>
        <p:nvPicPr>
          <p:cNvPr id="17" name="Picture 16">
            <a:extLst>
              <a:ext uri="{FF2B5EF4-FFF2-40B4-BE49-F238E27FC236}">
                <a16:creationId xmlns:a16="http://schemas.microsoft.com/office/drawing/2014/main" id="{076D60FB-4A86-0FB9-E611-F8786F46FFFD}"/>
              </a:ext>
            </a:extLst>
          </p:cNvPr>
          <p:cNvPicPr>
            <a:picLocks noChangeAspect="1"/>
          </p:cNvPicPr>
          <p:nvPr/>
        </p:nvPicPr>
        <p:blipFill rotWithShape="1">
          <a:blip r:embed="rId4"/>
          <a:srcRect t="3383" b="17736"/>
          <a:stretch/>
        </p:blipFill>
        <p:spPr>
          <a:xfrm>
            <a:off x="330400" y="3775358"/>
            <a:ext cx="11453858" cy="26348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0912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4F54-FA7F-3879-C3A1-547474D117A5}"/>
              </a:ext>
            </a:extLst>
          </p:cNvPr>
          <p:cNvSpPr>
            <a:spLocks noGrp="1"/>
          </p:cNvSpPr>
          <p:nvPr>
            <p:ph type="title"/>
          </p:nvPr>
        </p:nvSpPr>
        <p:spPr/>
        <p:txBody>
          <a:bodyPr>
            <a:normAutofit/>
          </a:bodyPr>
          <a:lstStyle/>
          <a:p>
            <a:r>
              <a:rPr lang="en-US" sz="4000"/>
              <a:t>DESSA 2</a:t>
            </a:r>
          </a:p>
        </p:txBody>
      </p:sp>
      <p:sp>
        <p:nvSpPr>
          <p:cNvPr id="4" name="Text Placeholder 3">
            <a:extLst>
              <a:ext uri="{FF2B5EF4-FFF2-40B4-BE49-F238E27FC236}">
                <a16:creationId xmlns:a16="http://schemas.microsoft.com/office/drawing/2014/main" id="{9AC655C7-DEE3-BD8B-ED7F-5D8A747CF15F}"/>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58159CD8-5EA5-94D5-A016-BC8372E98315}"/>
              </a:ext>
            </a:extLst>
          </p:cNvPr>
          <p:cNvGrpSpPr/>
          <p:nvPr/>
        </p:nvGrpSpPr>
        <p:grpSpPr>
          <a:xfrm>
            <a:off x="557477" y="4714358"/>
            <a:ext cx="3335761" cy="1468080"/>
            <a:chOff x="6271672" y="2494320"/>
            <a:chExt cx="2736364" cy="1566051"/>
          </a:xfrm>
        </p:grpSpPr>
        <p:sp>
          <p:nvSpPr>
            <p:cNvPr id="6" name="Rectangle: Rounded Corners 5">
              <a:extLst>
                <a:ext uri="{FF2B5EF4-FFF2-40B4-BE49-F238E27FC236}">
                  <a16:creationId xmlns:a16="http://schemas.microsoft.com/office/drawing/2014/main" id="{4679B639-84F6-7042-E057-842A742D8871}"/>
                </a:ext>
              </a:extLst>
            </p:cNvPr>
            <p:cNvSpPr/>
            <p:nvPr/>
          </p:nvSpPr>
          <p:spPr>
            <a:xfrm>
              <a:off x="6271672" y="2494320"/>
              <a:ext cx="2736364" cy="1566051"/>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otham Light"/>
                  <a:ea typeface="+mn-ea"/>
                  <a:cs typeface="+mn-cs"/>
                </a:rPr>
                <a:t> </a:t>
              </a:r>
            </a:p>
          </p:txBody>
        </p:sp>
        <p:sp>
          <p:nvSpPr>
            <p:cNvPr id="7" name="TextBox 6">
              <a:extLst>
                <a:ext uri="{FF2B5EF4-FFF2-40B4-BE49-F238E27FC236}">
                  <a16:creationId xmlns:a16="http://schemas.microsoft.com/office/drawing/2014/main" id="{4DE09D24-1B75-58B7-4D98-AA5B62F6D976}"/>
                </a:ext>
              </a:extLst>
            </p:cNvPr>
            <p:cNvSpPr txBox="1"/>
            <p:nvPr/>
          </p:nvSpPr>
          <p:spPr>
            <a:xfrm>
              <a:off x="6334972" y="2605428"/>
              <a:ext cx="2520818" cy="13080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sng" strike="noStrike" kern="0" cap="none" spc="0" normalizeH="0" baseline="0" noProof="0">
                  <a:ln>
                    <a:noFill/>
                  </a:ln>
                  <a:solidFill>
                    <a:srgbClr val="00325B"/>
                  </a:solidFill>
                  <a:effectLst/>
                  <a:uLnTx/>
                  <a:uFillTx/>
                  <a:latin typeface="Proxima Nova Semibold" panose="02000506030000020004"/>
                  <a:cs typeface="Arial"/>
                  <a:sym typeface="Arial"/>
                </a:rPr>
                <a:t>Scores</a:t>
              </a:r>
              <a:r>
                <a:rPr kumimoji="0" lang="en-US" sz="2200" b="1" i="0" u="none" strike="noStrike" kern="0" cap="none" spc="0" normalizeH="0" baseline="0" noProof="0">
                  <a:ln>
                    <a:noFill/>
                  </a:ln>
                  <a:solidFill>
                    <a:srgbClr val="00325B"/>
                  </a:solidFill>
                  <a:effectLst/>
                  <a:uLnTx/>
                  <a:uFillTx/>
                  <a:latin typeface="Proxima Nova Semibold" panose="02000506030000020004"/>
                  <a:cs typeface="Arial"/>
                  <a:sym typeface="Arial"/>
                </a:rPr>
                <a:t>:</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900" b="1" i="0" u="none" strike="noStrike" kern="0" cap="none" spc="0" normalizeH="0" baseline="0" noProof="0">
                <a:ln>
                  <a:noFill/>
                </a:ln>
                <a:solidFill>
                  <a:srgbClr val="00325B"/>
                </a:solidFill>
                <a:effectLst/>
                <a:uLnTx/>
                <a:uFillTx/>
                <a:latin typeface="Proxima Nova Semibold" panose="02000506030000020004"/>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747679"/>
                  </a:solidFill>
                  <a:effectLst/>
                  <a:uLnTx/>
                  <a:uFillTx/>
                  <a:latin typeface="Proxima Nova Semibold" panose="02000506030000020004"/>
                  <a:cs typeface="Arial"/>
                  <a:sym typeface="Arial"/>
                </a:rPr>
                <a:t>Social and Emotional Composite (SEC)</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747679"/>
                  </a:solidFill>
                  <a:effectLst/>
                  <a:uLnTx/>
                  <a:uFillTx/>
                  <a:latin typeface="Proxima Nova Semibold" panose="02000506030000020004"/>
                  <a:cs typeface="Arial"/>
                  <a:sym typeface="Arial"/>
                </a:rPr>
                <a:t>6 competency areas</a:t>
              </a:r>
            </a:p>
          </p:txBody>
        </p:sp>
      </p:grpSp>
      <p:grpSp>
        <p:nvGrpSpPr>
          <p:cNvPr id="8" name="Group 7">
            <a:extLst>
              <a:ext uri="{FF2B5EF4-FFF2-40B4-BE49-F238E27FC236}">
                <a16:creationId xmlns:a16="http://schemas.microsoft.com/office/drawing/2014/main" id="{B90556AE-11BC-275A-42A9-B8EB33681E05}"/>
              </a:ext>
            </a:extLst>
          </p:cNvPr>
          <p:cNvGrpSpPr/>
          <p:nvPr/>
        </p:nvGrpSpPr>
        <p:grpSpPr>
          <a:xfrm>
            <a:off x="557477" y="2997926"/>
            <a:ext cx="3335761" cy="1468080"/>
            <a:chOff x="2584569" y="2494320"/>
            <a:chExt cx="3335761" cy="1468080"/>
          </a:xfrm>
        </p:grpSpPr>
        <p:sp>
          <p:nvSpPr>
            <p:cNvPr id="9" name="TextBox 8">
              <a:extLst>
                <a:ext uri="{FF2B5EF4-FFF2-40B4-BE49-F238E27FC236}">
                  <a16:creationId xmlns:a16="http://schemas.microsoft.com/office/drawing/2014/main" id="{A3364A10-E2C6-4809-A0AA-BE693BBA549A}"/>
                </a:ext>
              </a:extLst>
            </p:cNvPr>
            <p:cNvSpPr txBox="1"/>
            <p:nvPr/>
          </p:nvSpPr>
          <p:spPr>
            <a:xfrm>
              <a:off x="2798074" y="2666948"/>
              <a:ext cx="29087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325B"/>
                  </a:solidFill>
                  <a:effectLst/>
                  <a:uLnTx/>
                  <a:uFillTx/>
                  <a:latin typeface="Proxima Nova Semibold" panose="02000506030000020004"/>
                </a:rPr>
                <a:t>Assessment of 6 competency areas</a:t>
              </a:r>
            </a:p>
          </p:txBody>
        </p:sp>
        <p:sp>
          <p:nvSpPr>
            <p:cNvPr id="10" name="Rectangle: Rounded Corners 9">
              <a:extLst>
                <a:ext uri="{FF2B5EF4-FFF2-40B4-BE49-F238E27FC236}">
                  <a16:creationId xmlns:a16="http://schemas.microsoft.com/office/drawing/2014/main" id="{D6C9D080-EBEF-2B36-BACD-4DD3341BDB9C}"/>
                </a:ext>
              </a:extLst>
            </p:cNvPr>
            <p:cNvSpPr/>
            <p:nvPr/>
          </p:nvSpPr>
          <p:spPr>
            <a:xfrm>
              <a:off x="2584569" y="2494320"/>
              <a:ext cx="3335761" cy="1468080"/>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Light"/>
                <a:ea typeface="+mn-ea"/>
                <a:cs typeface="+mn-cs"/>
              </a:endParaRPr>
            </a:p>
          </p:txBody>
        </p:sp>
        <p:sp>
          <p:nvSpPr>
            <p:cNvPr id="11" name="TextBox 10">
              <a:extLst>
                <a:ext uri="{FF2B5EF4-FFF2-40B4-BE49-F238E27FC236}">
                  <a16:creationId xmlns:a16="http://schemas.microsoft.com/office/drawing/2014/main" id="{20281A56-81DF-46C6-D1D3-C2121D96BBBA}"/>
                </a:ext>
              </a:extLst>
            </p:cNvPr>
            <p:cNvSpPr txBox="1"/>
            <p:nvPr/>
          </p:nvSpPr>
          <p:spPr>
            <a:xfrm>
              <a:off x="2701089" y="3259470"/>
              <a:ext cx="3102717"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30000" noProof="0">
                <a:ln>
                  <a:noFill/>
                </a:ln>
                <a:solidFill>
                  <a:srgbClr val="747679"/>
                </a:solidFill>
                <a:effectLst/>
                <a:uLnTx/>
                <a:uFillTx/>
                <a:latin typeface="Proxima Nova Semibold" panose="020005060300000200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747679"/>
                  </a:solidFill>
                  <a:effectLst/>
                  <a:uLnTx/>
                  <a:uFillTx/>
                  <a:latin typeface="Proxima Nova Semibold" panose="02000506030000020004"/>
                </a:rPr>
                <a:t>Educators Complete</a:t>
              </a:r>
              <a:endParaRPr kumimoji="0" lang="en-US" sz="1800" b="1" i="0" u="none" strike="noStrike" kern="0" cap="none" spc="0" normalizeH="0" baseline="30000" noProof="0">
                <a:ln>
                  <a:noFill/>
                </a:ln>
                <a:solidFill>
                  <a:srgbClr val="747679"/>
                </a:solidFill>
                <a:effectLst/>
                <a:uLnTx/>
                <a:uFillTx/>
                <a:latin typeface="Proxima Nova Semibold" panose="02000506030000020004"/>
              </a:endParaRPr>
            </a:p>
          </p:txBody>
        </p:sp>
      </p:grpSp>
      <p:sp>
        <p:nvSpPr>
          <p:cNvPr id="12" name="Rectangle: Rounded Corners 11">
            <a:extLst>
              <a:ext uri="{FF2B5EF4-FFF2-40B4-BE49-F238E27FC236}">
                <a16:creationId xmlns:a16="http://schemas.microsoft.com/office/drawing/2014/main" id="{F392DBBF-191C-2FA2-B0FB-B606856CE1CE}"/>
              </a:ext>
            </a:extLst>
          </p:cNvPr>
          <p:cNvSpPr/>
          <p:nvPr/>
        </p:nvSpPr>
        <p:spPr>
          <a:xfrm>
            <a:off x="1205690" y="2084873"/>
            <a:ext cx="1930905" cy="633976"/>
          </a:xfrm>
          <a:prstGeom prst="roundRect">
            <a:avLst/>
          </a:prstGeom>
          <a:solidFill>
            <a:srgbClr val="00325B"/>
          </a:solidFill>
          <a:ln w="76200" cap="flat" cmpd="sng" algn="ctr">
            <a:solidFill>
              <a:srgbClr val="00325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Proxima Nova Semibold" panose="02000506030000020004"/>
                <a:ea typeface="+mn-ea"/>
                <a:cs typeface="+mn-cs"/>
              </a:rPr>
              <a:t>K-8</a:t>
            </a:r>
          </a:p>
        </p:txBody>
      </p:sp>
      <p:pic>
        <p:nvPicPr>
          <p:cNvPr id="13" name="Picture 12">
            <a:extLst>
              <a:ext uri="{FF2B5EF4-FFF2-40B4-BE49-F238E27FC236}">
                <a16:creationId xmlns:a16="http://schemas.microsoft.com/office/drawing/2014/main" id="{7CFB8B91-7FC0-7D8A-A878-DFECAC15C238}"/>
              </a:ext>
            </a:extLst>
          </p:cNvPr>
          <p:cNvPicPr>
            <a:picLocks noChangeAspect="1"/>
          </p:cNvPicPr>
          <p:nvPr/>
        </p:nvPicPr>
        <p:blipFill>
          <a:blip r:embed="rId3"/>
          <a:stretch>
            <a:fillRect/>
          </a:stretch>
        </p:blipFill>
        <p:spPr>
          <a:xfrm>
            <a:off x="4468493" y="842666"/>
            <a:ext cx="7277480" cy="59260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3473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DF4A-974C-EAF7-1F5A-E48121474198}"/>
              </a:ext>
            </a:extLst>
          </p:cNvPr>
          <p:cNvSpPr>
            <a:spLocks noGrp="1"/>
          </p:cNvSpPr>
          <p:nvPr>
            <p:ph type="title"/>
          </p:nvPr>
        </p:nvSpPr>
        <p:spPr/>
        <p:txBody>
          <a:bodyPr>
            <a:normAutofit/>
          </a:bodyPr>
          <a:lstStyle/>
          <a:p>
            <a:r>
              <a:rPr lang="en-US" sz="4000"/>
              <a:t>DESSA Results</a:t>
            </a:r>
          </a:p>
        </p:txBody>
      </p:sp>
      <p:sp>
        <p:nvSpPr>
          <p:cNvPr id="6" name="TextBox 5">
            <a:extLst>
              <a:ext uri="{FF2B5EF4-FFF2-40B4-BE49-F238E27FC236}">
                <a16:creationId xmlns:a16="http://schemas.microsoft.com/office/drawing/2014/main" id="{C595CF9F-F825-751E-7099-BB0010463834}"/>
              </a:ext>
            </a:extLst>
          </p:cNvPr>
          <p:cNvSpPr txBox="1"/>
          <p:nvPr/>
        </p:nvSpPr>
        <p:spPr>
          <a:xfrm>
            <a:off x="1899695" y="2224138"/>
            <a:ext cx="8392607" cy="523220"/>
          </a:xfrm>
          <a:prstGeom prst="rect">
            <a:avLst/>
          </a:prstGeom>
          <a:noFill/>
        </p:spPr>
        <p:txBody>
          <a:bodyPr wrap="square" rtlCol="0">
            <a:spAutoFit/>
          </a:bodyPr>
          <a:lstStyle/>
          <a:p>
            <a:pPr algn="ctr"/>
            <a:r>
              <a:rPr lang="en-US" sz="2800" dirty="0">
                <a:latin typeface="Arial" panose="020B0604020202020204"/>
                <a:cs typeface="Proxima Nova" panose="020B0604020202020204" charset="0"/>
              </a:rPr>
              <a:t>T-scores are categorized into 3 descriptive ranges  </a:t>
            </a:r>
          </a:p>
        </p:txBody>
      </p:sp>
      <p:pic>
        <p:nvPicPr>
          <p:cNvPr id="3" name="Picture 2" descr="A diagram of a description&#10;&#10;Description automatically generated with medium confidence">
            <a:extLst>
              <a:ext uri="{FF2B5EF4-FFF2-40B4-BE49-F238E27FC236}">
                <a16:creationId xmlns:a16="http://schemas.microsoft.com/office/drawing/2014/main" id="{F5AAB195-6209-D41B-B282-DD5FEA92065B}"/>
              </a:ext>
            </a:extLst>
          </p:cNvPr>
          <p:cNvPicPr>
            <a:picLocks noChangeAspect="1"/>
          </p:cNvPicPr>
          <p:nvPr/>
        </p:nvPicPr>
        <p:blipFill>
          <a:blip r:embed="rId3"/>
          <a:stretch>
            <a:fillRect/>
          </a:stretch>
        </p:blipFill>
        <p:spPr>
          <a:xfrm>
            <a:off x="302458" y="2990891"/>
            <a:ext cx="11587082" cy="2893475"/>
          </a:xfrm>
          <a:prstGeom prst="rect">
            <a:avLst/>
          </a:prstGeom>
        </p:spPr>
      </p:pic>
      <p:sp>
        <p:nvSpPr>
          <p:cNvPr id="10" name="TextBox 9">
            <a:extLst>
              <a:ext uri="{FF2B5EF4-FFF2-40B4-BE49-F238E27FC236}">
                <a16:creationId xmlns:a16="http://schemas.microsoft.com/office/drawing/2014/main" id="{20A87066-F8EB-63C6-AC38-214662944873}"/>
              </a:ext>
            </a:extLst>
          </p:cNvPr>
          <p:cNvSpPr txBox="1"/>
          <p:nvPr/>
        </p:nvSpPr>
        <p:spPr>
          <a:xfrm>
            <a:off x="1278648" y="4600902"/>
            <a:ext cx="1695450" cy="646331"/>
          </a:xfrm>
          <a:prstGeom prst="rect">
            <a:avLst/>
          </a:prstGeom>
          <a:noFill/>
        </p:spPr>
        <p:txBody>
          <a:bodyPr wrap="square" rtlCol="0">
            <a:spAutoFit/>
          </a:bodyPr>
          <a:lstStyle/>
          <a:p>
            <a:pPr algn="ctr"/>
            <a:r>
              <a:rPr lang="en-US" b="1" dirty="0"/>
              <a:t>T-scores: </a:t>
            </a:r>
          </a:p>
          <a:p>
            <a:pPr algn="ctr"/>
            <a:r>
              <a:rPr lang="en-US" b="1" dirty="0"/>
              <a:t>28-40</a:t>
            </a:r>
          </a:p>
        </p:txBody>
      </p:sp>
      <p:sp>
        <p:nvSpPr>
          <p:cNvPr id="11" name="TextBox 10">
            <a:extLst>
              <a:ext uri="{FF2B5EF4-FFF2-40B4-BE49-F238E27FC236}">
                <a16:creationId xmlns:a16="http://schemas.microsoft.com/office/drawing/2014/main" id="{2F11F4EF-2390-7EBB-368C-2BB36AB25B93}"/>
              </a:ext>
            </a:extLst>
          </p:cNvPr>
          <p:cNvSpPr txBox="1"/>
          <p:nvPr/>
        </p:nvSpPr>
        <p:spPr>
          <a:xfrm>
            <a:off x="5248273" y="4600902"/>
            <a:ext cx="1695450" cy="646331"/>
          </a:xfrm>
          <a:prstGeom prst="rect">
            <a:avLst/>
          </a:prstGeom>
          <a:noFill/>
        </p:spPr>
        <p:txBody>
          <a:bodyPr wrap="square" rtlCol="0">
            <a:spAutoFit/>
          </a:bodyPr>
          <a:lstStyle/>
          <a:p>
            <a:pPr algn="ctr"/>
            <a:r>
              <a:rPr lang="en-US" b="1" dirty="0"/>
              <a:t>T-scores: </a:t>
            </a:r>
          </a:p>
          <a:p>
            <a:pPr algn="ctr"/>
            <a:r>
              <a:rPr lang="en-US" b="1" dirty="0"/>
              <a:t>41-59</a:t>
            </a:r>
          </a:p>
        </p:txBody>
      </p:sp>
      <p:sp>
        <p:nvSpPr>
          <p:cNvPr id="12" name="TextBox 11">
            <a:extLst>
              <a:ext uri="{FF2B5EF4-FFF2-40B4-BE49-F238E27FC236}">
                <a16:creationId xmlns:a16="http://schemas.microsoft.com/office/drawing/2014/main" id="{02E9A912-17C0-2488-01C2-9AB5E0A1F5EC}"/>
              </a:ext>
            </a:extLst>
          </p:cNvPr>
          <p:cNvSpPr txBox="1"/>
          <p:nvPr/>
        </p:nvSpPr>
        <p:spPr>
          <a:xfrm>
            <a:off x="9341725" y="4638571"/>
            <a:ext cx="1695450" cy="646331"/>
          </a:xfrm>
          <a:prstGeom prst="rect">
            <a:avLst/>
          </a:prstGeom>
          <a:noFill/>
        </p:spPr>
        <p:txBody>
          <a:bodyPr wrap="square" rtlCol="0">
            <a:spAutoFit/>
          </a:bodyPr>
          <a:lstStyle/>
          <a:p>
            <a:pPr algn="ctr"/>
            <a:r>
              <a:rPr lang="en-US" b="1" dirty="0"/>
              <a:t>T-scores: </a:t>
            </a:r>
          </a:p>
          <a:p>
            <a:pPr algn="ctr"/>
            <a:r>
              <a:rPr lang="en-US" b="1" dirty="0"/>
              <a:t>60-72</a:t>
            </a:r>
          </a:p>
        </p:txBody>
      </p:sp>
    </p:spTree>
    <p:extLst>
      <p:ext uri="{BB962C8B-B14F-4D97-AF65-F5344CB8AC3E}">
        <p14:creationId xmlns:p14="http://schemas.microsoft.com/office/powerpoint/2010/main" val="2762400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DF18D-9E6E-AB42-E2F1-E8A02D7F8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49778-0676-0F50-CF94-66F4F5629F7B}"/>
              </a:ext>
            </a:extLst>
          </p:cNvPr>
          <p:cNvSpPr>
            <a:spLocks noGrp="1"/>
          </p:cNvSpPr>
          <p:nvPr>
            <p:ph type="title"/>
          </p:nvPr>
        </p:nvSpPr>
        <p:spPr/>
        <p:txBody>
          <a:bodyPr>
            <a:normAutofit/>
          </a:bodyPr>
          <a:lstStyle/>
          <a:p>
            <a:r>
              <a:rPr lang="en-US" sz="4000" dirty="0"/>
              <a:t>DESSA Norms</a:t>
            </a:r>
          </a:p>
        </p:txBody>
      </p:sp>
      <p:sp>
        <p:nvSpPr>
          <p:cNvPr id="4" name="Text Placeholder 4">
            <a:extLst>
              <a:ext uri="{FF2B5EF4-FFF2-40B4-BE49-F238E27FC236}">
                <a16:creationId xmlns:a16="http://schemas.microsoft.com/office/drawing/2014/main" id="{39A7FE09-18C8-D36A-2296-BFFDF06A4272}"/>
              </a:ext>
            </a:extLst>
          </p:cNvPr>
          <p:cNvSpPr txBox="1">
            <a:spLocks noGrp="1"/>
          </p:cNvSpPr>
          <p:nvPr>
            <p:ph idx="1"/>
          </p:nvPr>
        </p:nvSpPr>
        <p:spPr>
          <a:xfrm>
            <a:off x="291748" y="2123999"/>
            <a:ext cx="12112449" cy="417299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ct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Gotham" panose="02000504050000020004" pitchFamily="2"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indent="-457200" algn="l">
              <a:spcAft>
                <a:spcPts val="600"/>
              </a:spcAft>
              <a:buFont typeface="Arial" panose="020B0604020202020204" pitchFamily="34" charset="0"/>
              <a:buChar char="•"/>
            </a:pPr>
            <a:r>
              <a:rPr lang="en-US" sz="2700" b="0" i="0" dirty="0">
                <a:solidFill>
                  <a:srgbClr val="36394D"/>
                </a:solidFill>
                <a:effectLst/>
                <a:latin typeface="Arial" panose="020B0604020202020204" pitchFamily="34" charset="0"/>
              </a:rPr>
              <a:t>All DESSA assessments are </a:t>
            </a:r>
            <a:r>
              <a:rPr lang="en-US" sz="2700" b="1" i="0" dirty="0">
                <a:solidFill>
                  <a:srgbClr val="36394D"/>
                </a:solidFill>
                <a:effectLst/>
                <a:latin typeface="Arial" panose="020B0604020202020204" pitchFamily="34" charset="0"/>
              </a:rPr>
              <a:t>norm-referenced</a:t>
            </a:r>
            <a:r>
              <a:rPr lang="en-US" sz="2700" b="0" i="0" dirty="0">
                <a:solidFill>
                  <a:srgbClr val="36394D"/>
                </a:solidFill>
                <a:effectLst/>
                <a:latin typeface="Arial" panose="020B0604020202020204" pitchFamily="34" charset="0"/>
              </a:rPr>
              <a:t> and </a:t>
            </a:r>
            <a:r>
              <a:rPr lang="en-US" sz="2700" b="1" i="0" dirty="0">
                <a:solidFill>
                  <a:srgbClr val="36394D"/>
                </a:solidFill>
                <a:effectLst/>
                <a:latin typeface="Arial" panose="020B0604020202020204" pitchFamily="34" charset="0"/>
              </a:rPr>
              <a:t>standardized </a:t>
            </a:r>
          </a:p>
          <a:p>
            <a:pPr indent="-457200" algn="l">
              <a:spcAft>
                <a:spcPts val="600"/>
              </a:spcAft>
              <a:buFont typeface="Arial" panose="020B0604020202020204" pitchFamily="34" charset="0"/>
              <a:buChar char="•"/>
            </a:pPr>
            <a:r>
              <a:rPr lang="en-US" sz="2700" b="0" i="0" dirty="0">
                <a:solidFill>
                  <a:srgbClr val="36394D"/>
                </a:solidFill>
                <a:effectLst/>
                <a:latin typeface="Arial" panose="020B0604020202020204" pitchFamily="34" charset="0"/>
              </a:rPr>
              <a:t>All DESSA assessments have a </a:t>
            </a:r>
            <a:r>
              <a:rPr lang="en-US" sz="2700" b="1" i="0" dirty="0">
                <a:solidFill>
                  <a:srgbClr val="36394D"/>
                </a:solidFill>
                <a:effectLst/>
                <a:latin typeface="Arial" panose="020B0604020202020204" pitchFamily="34" charset="0"/>
              </a:rPr>
              <a:t>psychometrically sound foundation</a:t>
            </a:r>
            <a:endParaRPr lang="en-US" sz="2700" b="0" i="0" dirty="0">
              <a:solidFill>
                <a:srgbClr val="36394D"/>
              </a:solidFill>
              <a:effectLst/>
              <a:latin typeface="Arial" panose="020B0604020202020204" pitchFamily="34" charset="0"/>
            </a:endParaRPr>
          </a:p>
          <a:p>
            <a:pPr indent="-457200" algn="l">
              <a:spcAft>
                <a:spcPts val="600"/>
              </a:spcAft>
              <a:buFont typeface="Arial" panose="020B0604020202020204" pitchFamily="34" charset="0"/>
              <a:buChar char="•"/>
            </a:pPr>
            <a:r>
              <a:rPr lang="en-US" sz="2700" b="0" i="0" dirty="0">
                <a:solidFill>
                  <a:srgbClr val="36394D"/>
                </a:solidFill>
                <a:effectLst/>
                <a:latin typeface="Arial" panose="020B0604020202020204" pitchFamily="34" charset="0"/>
              </a:rPr>
              <a:t>All DESSA assessment meet standards for </a:t>
            </a:r>
            <a:r>
              <a:rPr lang="en-US" sz="2700" b="1" i="0" dirty="0">
                <a:solidFill>
                  <a:srgbClr val="36394D"/>
                </a:solidFill>
                <a:effectLst/>
                <a:latin typeface="Arial" panose="020B0604020202020204" pitchFamily="34" charset="0"/>
              </a:rPr>
              <a:t>reliability </a:t>
            </a:r>
            <a:r>
              <a:rPr lang="en-US" sz="2700" b="0" i="0" dirty="0">
                <a:solidFill>
                  <a:srgbClr val="36394D"/>
                </a:solidFill>
                <a:effectLst/>
                <a:latin typeface="Arial" panose="020B0604020202020204" pitchFamily="34" charset="0"/>
              </a:rPr>
              <a:t>and </a:t>
            </a:r>
            <a:r>
              <a:rPr lang="en-US" sz="2700" b="1" i="0" dirty="0">
                <a:solidFill>
                  <a:srgbClr val="36394D"/>
                </a:solidFill>
                <a:effectLst/>
                <a:latin typeface="Arial" panose="020B0604020202020204" pitchFamily="34" charset="0"/>
              </a:rPr>
              <a:t>validity</a:t>
            </a:r>
            <a:endParaRPr lang="en-US" sz="2700" b="0" i="0" dirty="0">
              <a:solidFill>
                <a:srgbClr val="36394D"/>
              </a:solidFill>
              <a:effectLst/>
              <a:latin typeface="Arial" panose="020B0604020202020204" pitchFamily="34" charset="0"/>
            </a:endParaRPr>
          </a:p>
        </p:txBody>
      </p:sp>
      <p:pic>
        <p:nvPicPr>
          <p:cNvPr id="7" name="Picture 6" descr="A diagram of a description&#10;&#10;Description automatically generated with medium confidence">
            <a:extLst>
              <a:ext uri="{FF2B5EF4-FFF2-40B4-BE49-F238E27FC236}">
                <a16:creationId xmlns:a16="http://schemas.microsoft.com/office/drawing/2014/main" id="{7C43ED1F-1587-B863-4951-F6B0C36900CB}"/>
              </a:ext>
            </a:extLst>
          </p:cNvPr>
          <p:cNvPicPr>
            <a:picLocks noChangeAspect="1"/>
          </p:cNvPicPr>
          <p:nvPr/>
        </p:nvPicPr>
        <p:blipFill>
          <a:blip r:embed="rId3"/>
          <a:srcRect t="37294" b="10716"/>
          <a:stretch/>
        </p:blipFill>
        <p:spPr>
          <a:xfrm>
            <a:off x="291748" y="5147504"/>
            <a:ext cx="11587082" cy="1504308"/>
          </a:xfrm>
          <a:prstGeom prst="rect">
            <a:avLst/>
          </a:prstGeom>
        </p:spPr>
      </p:pic>
      <p:sp>
        <p:nvSpPr>
          <p:cNvPr id="8" name="TextBox 7">
            <a:extLst>
              <a:ext uri="{FF2B5EF4-FFF2-40B4-BE49-F238E27FC236}">
                <a16:creationId xmlns:a16="http://schemas.microsoft.com/office/drawing/2014/main" id="{6E3400CD-92D1-8C50-2C8D-94CBC3596759}"/>
              </a:ext>
            </a:extLst>
          </p:cNvPr>
          <p:cNvSpPr txBox="1"/>
          <p:nvPr/>
        </p:nvSpPr>
        <p:spPr>
          <a:xfrm>
            <a:off x="5261872" y="4260495"/>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Norms</a:t>
            </a:r>
          </a:p>
        </p:txBody>
      </p:sp>
      <p:sp>
        <p:nvSpPr>
          <p:cNvPr id="9" name="TextBox 8">
            <a:extLst>
              <a:ext uri="{FF2B5EF4-FFF2-40B4-BE49-F238E27FC236}">
                <a16:creationId xmlns:a16="http://schemas.microsoft.com/office/drawing/2014/main" id="{EADABE21-D64E-336F-94BE-53837EA71778}"/>
              </a:ext>
            </a:extLst>
          </p:cNvPr>
          <p:cNvSpPr txBox="1"/>
          <p:nvPr/>
        </p:nvSpPr>
        <p:spPr>
          <a:xfrm>
            <a:off x="9245096" y="5731095"/>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16%</a:t>
            </a:r>
          </a:p>
        </p:txBody>
      </p:sp>
      <p:sp>
        <p:nvSpPr>
          <p:cNvPr id="17" name="TextBox 16">
            <a:extLst>
              <a:ext uri="{FF2B5EF4-FFF2-40B4-BE49-F238E27FC236}">
                <a16:creationId xmlns:a16="http://schemas.microsoft.com/office/drawing/2014/main" id="{5AA2D4A4-1918-BCFC-3AAC-5560132E0634}"/>
              </a:ext>
            </a:extLst>
          </p:cNvPr>
          <p:cNvSpPr txBox="1"/>
          <p:nvPr/>
        </p:nvSpPr>
        <p:spPr>
          <a:xfrm>
            <a:off x="1278648" y="5773778"/>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16%</a:t>
            </a:r>
          </a:p>
        </p:txBody>
      </p:sp>
      <p:sp>
        <p:nvSpPr>
          <p:cNvPr id="18" name="TextBox 17">
            <a:extLst>
              <a:ext uri="{FF2B5EF4-FFF2-40B4-BE49-F238E27FC236}">
                <a16:creationId xmlns:a16="http://schemas.microsoft.com/office/drawing/2014/main" id="{140D75CC-7766-3945-5C83-2A772275FEF6}"/>
              </a:ext>
            </a:extLst>
          </p:cNvPr>
          <p:cNvSpPr txBox="1"/>
          <p:nvPr/>
        </p:nvSpPr>
        <p:spPr>
          <a:xfrm>
            <a:off x="5308819" y="5773778"/>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68%</a:t>
            </a:r>
          </a:p>
        </p:txBody>
      </p:sp>
    </p:spTree>
    <p:extLst>
      <p:ext uri="{BB962C8B-B14F-4D97-AF65-F5344CB8AC3E}">
        <p14:creationId xmlns:p14="http://schemas.microsoft.com/office/powerpoint/2010/main" val="337336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F1EF4-3E75-6044-B76A-ADF7442C45F7}"/>
              </a:ext>
            </a:extLst>
          </p:cNvPr>
          <p:cNvSpPr>
            <a:spLocks noGrp="1"/>
          </p:cNvSpPr>
          <p:nvPr>
            <p:ph type="title"/>
          </p:nvPr>
        </p:nvSpPr>
        <p:spPr/>
        <p:txBody>
          <a:bodyPr>
            <a:normAutofit/>
          </a:bodyPr>
          <a:lstStyle/>
          <a:p>
            <a:r>
              <a:rPr lang="en-US" sz="4000" dirty="0"/>
              <a:t>DESSA Results in the Educator Portal</a:t>
            </a:r>
          </a:p>
        </p:txBody>
      </p:sp>
      <p:sp>
        <p:nvSpPr>
          <p:cNvPr id="8" name="Text Placeholder 7">
            <a:extLst>
              <a:ext uri="{FF2B5EF4-FFF2-40B4-BE49-F238E27FC236}">
                <a16:creationId xmlns:a16="http://schemas.microsoft.com/office/drawing/2014/main" id="{3E528AF8-36B9-EE72-7A15-0C9B787CC143}"/>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36B8532B-D217-3ECD-031C-F5B4DF26BEB4}"/>
              </a:ext>
            </a:extLst>
          </p:cNvPr>
          <p:cNvPicPr>
            <a:picLocks noChangeAspect="1"/>
          </p:cNvPicPr>
          <p:nvPr/>
        </p:nvPicPr>
        <p:blipFill>
          <a:blip r:embed="rId3"/>
          <a:stretch>
            <a:fillRect/>
          </a:stretch>
        </p:blipFill>
        <p:spPr>
          <a:xfrm>
            <a:off x="4367368" y="1819662"/>
            <a:ext cx="7824632" cy="4816495"/>
          </a:xfrm>
          <a:prstGeom prst="rect">
            <a:avLst/>
          </a:prstGeom>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A633A0A9-EF7E-0E18-9A79-44CDE9CD8368}"/>
              </a:ext>
            </a:extLst>
          </p:cNvPr>
          <p:cNvGrpSpPr/>
          <p:nvPr/>
        </p:nvGrpSpPr>
        <p:grpSpPr>
          <a:xfrm>
            <a:off x="376517" y="2276889"/>
            <a:ext cx="3471190" cy="3943636"/>
            <a:chOff x="878540" y="2402395"/>
            <a:chExt cx="2771944" cy="3191582"/>
          </a:xfrm>
        </p:grpSpPr>
        <p:pic>
          <p:nvPicPr>
            <p:cNvPr id="5" name="Picture 4">
              <a:extLst>
                <a:ext uri="{FF2B5EF4-FFF2-40B4-BE49-F238E27FC236}">
                  <a16:creationId xmlns:a16="http://schemas.microsoft.com/office/drawing/2014/main" id="{D84F65AC-A530-F6F7-B45E-79E3EB566CC6}"/>
                </a:ext>
              </a:extLst>
            </p:cNvPr>
            <p:cNvPicPr>
              <a:picLocks noChangeAspect="1"/>
            </p:cNvPicPr>
            <p:nvPr/>
          </p:nvPicPr>
          <p:blipFill>
            <a:blip r:embed="rId4"/>
            <a:srcRect l="19644" r="22326"/>
            <a:stretch/>
          </p:blipFill>
          <p:spPr>
            <a:xfrm>
              <a:off x="896470" y="2402395"/>
              <a:ext cx="2754014" cy="3191582"/>
            </a:xfrm>
            <a:prstGeom prst="rect">
              <a:avLst/>
            </a:prstGeom>
          </p:spPr>
        </p:pic>
        <p:sp>
          <p:nvSpPr>
            <p:cNvPr id="9" name="Rectangle 8">
              <a:extLst>
                <a:ext uri="{FF2B5EF4-FFF2-40B4-BE49-F238E27FC236}">
                  <a16:creationId xmlns:a16="http://schemas.microsoft.com/office/drawing/2014/main" id="{1DC9889B-60ED-156C-053B-63275720515A}"/>
                </a:ext>
              </a:extLst>
            </p:cNvPr>
            <p:cNvSpPr/>
            <p:nvPr/>
          </p:nvSpPr>
          <p:spPr>
            <a:xfrm>
              <a:off x="878540" y="2581835"/>
              <a:ext cx="453895" cy="340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9038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E4B16-9A80-9B1E-D897-02F0969B2E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A2E15-929A-BBC1-559F-E3418EF0CB66}"/>
              </a:ext>
            </a:extLst>
          </p:cNvPr>
          <p:cNvSpPr>
            <a:spLocks noGrp="1"/>
          </p:cNvSpPr>
          <p:nvPr>
            <p:ph type="title"/>
          </p:nvPr>
        </p:nvSpPr>
        <p:spPr/>
        <p:txBody>
          <a:bodyPr>
            <a:normAutofit/>
          </a:bodyPr>
          <a:lstStyle/>
          <a:p>
            <a:r>
              <a:rPr lang="en-US" sz="4000"/>
              <a:t>General Implementation Overview</a:t>
            </a:r>
          </a:p>
        </p:txBody>
      </p:sp>
      <p:sp>
        <p:nvSpPr>
          <p:cNvPr id="4" name="Text Placeholder 3">
            <a:extLst>
              <a:ext uri="{FF2B5EF4-FFF2-40B4-BE49-F238E27FC236}">
                <a16:creationId xmlns:a16="http://schemas.microsoft.com/office/drawing/2014/main" id="{FE4F7213-4251-7399-69E3-E4F92123E964}"/>
              </a:ext>
            </a:extLst>
          </p:cNvPr>
          <p:cNvSpPr>
            <a:spLocks noGrp="1"/>
          </p:cNvSpPr>
          <p:nvPr>
            <p:ph type="body" sz="half" idx="2"/>
          </p:nvPr>
        </p:nvSpPr>
        <p:spPr/>
        <p:txBody>
          <a:bodyPr>
            <a:normAutofit fontScale="92500" lnSpcReduction="10000"/>
          </a:bodyPr>
          <a:lstStyle/>
          <a:p>
            <a:endParaRPr lang="en-US"/>
          </a:p>
        </p:txBody>
      </p:sp>
      <p:cxnSp>
        <p:nvCxnSpPr>
          <p:cNvPr id="5" name="Straight Connector 4">
            <a:extLst>
              <a:ext uri="{FF2B5EF4-FFF2-40B4-BE49-F238E27FC236}">
                <a16:creationId xmlns:a16="http://schemas.microsoft.com/office/drawing/2014/main" id="{D71A8FBA-C248-1AF0-0A56-F0A8E00466BE}"/>
              </a:ext>
            </a:extLst>
          </p:cNvPr>
          <p:cNvCxnSpPr>
            <a:cxnSpLocks/>
          </p:cNvCxnSpPr>
          <p:nvPr/>
        </p:nvCxnSpPr>
        <p:spPr>
          <a:xfrm>
            <a:off x="1837500" y="3703784"/>
            <a:ext cx="8464732" cy="0"/>
          </a:xfrm>
          <a:prstGeom prst="line">
            <a:avLst/>
          </a:prstGeom>
          <a:noFill/>
          <a:ln w="76200" cap="flat" cmpd="sng" algn="ctr">
            <a:solidFill>
              <a:srgbClr val="2C86FE"/>
            </a:solidFill>
            <a:prstDash val="solid"/>
          </a:ln>
          <a:effectLst/>
        </p:spPr>
      </p:cxnSp>
      <p:sp>
        <p:nvSpPr>
          <p:cNvPr id="6" name="TextBox 5">
            <a:extLst>
              <a:ext uri="{FF2B5EF4-FFF2-40B4-BE49-F238E27FC236}">
                <a16:creationId xmlns:a16="http://schemas.microsoft.com/office/drawing/2014/main" id="{5F33BE4E-53DE-79FF-4E5D-0056217FE2F7}"/>
              </a:ext>
            </a:extLst>
          </p:cNvPr>
          <p:cNvSpPr txBox="1"/>
          <p:nvPr/>
        </p:nvSpPr>
        <p:spPr>
          <a:xfrm>
            <a:off x="1593661" y="2185202"/>
            <a:ext cx="3274424" cy="461665"/>
          </a:xfrm>
          <a:prstGeom prst="rect">
            <a:avLst/>
          </a:prstGeom>
          <a:noFill/>
        </p:spPr>
        <p:txBody>
          <a:bodyPr wrap="square" rtlCol="0">
            <a:spAutoFit/>
          </a:bodyPr>
          <a:lstStyle/>
          <a:p>
            <a:pPr algn="ctr"/>
            <a:r>
              <a:rPr lang="en-US" sz="2400" dirty="0">
                <a:solidFill>
                  <a:srgbClr val="20252E"/>
                </a:solidFill>
                <a:latin typeface="Arial" panose="020B0604020202020204"/>
              </a:rPr>
              <a:t>Pre-Assessment </a:t>
            </a:r>
          </a:p>
        </p:txBody>
      </p:sp>
      <p:sp>
        <p:nvSpPr>
          <p:cNvPr id="7" name="TextBox 6">
            <a:extLst>
              <a:ext uri="{FF2B5EF4-FFF2-40B4-BE49-F238E27FC236}">
                <a16:creationId xmlns:a16="http://schemas.microsoft.com/office/drawing/2014/main" id="{69D1526C-5A2E-6C6B-0F11-0E589504EA03}"/>
              </a:ext>
            </a:extLst>
          </p:cNvPr>
          <p:cNvSpPr txBox="1"/>
          <p:nvPr/>
        </p:nvSpPr>
        <p:spPr>
          <a:xfrm>
            <a:off x="7071350" y="2179546"/>
            <a:ext cx="3245395" cy="461665"/>
          </a:xfrm>
          <a:prstGeom prst="rect">
            <a:avLst/>
          </a:prstGeom>
          <a:noFill/>
        </p:spPr>
        <p:txBody>
          <a:bodyPr wrap="square" rtlCol="0">
            <a:spAutoFit/>
          </a:bodyPr>
          <a:lstStyle/>
          <a:p>
            <a:pPr algn="ctr"/>
            <a:r>
              <a:rPr lang="en-US" sz="2400">
                <a:solidFill>
                  <a:srgbClr val="20252E"/>
                </a:solidFill>
                <a:latin typeface="Arial" panose="020B0604020202020204"/>
              </a:rPr>
              <a:t>Post-Assessment </a:t>
            </a:r>
          </a:p>
        </p:txBody>
      </p:sp>
      <p:sp>
        <p:nvSpPr>
          <p:cNvPr id="8" name="TextBox 7">
            <a:extLst>
              <a:ext uri="{FF2B5EF4-FFF2-40B4-BE49-F238E27FC236}">
                <a16:creationId xmlns:a16="http://schemas.microsoft.com/office/drawing/2014/main" id="{B427EF2E-179D-7728-5A48-5065CDEB5AE5}"/>
              </a:ext>
            </a:extLst>
          </p:cNvPr>
          <p:cNvSpPr txBox="1"/>
          <p:nvPr/>
        </p:nvSpPr>
        <p:spPr>
          <a:xfrm>
            <a:off x="-95802" y="3026676"/>
            <a:ext cx="2172657" cy="830997"/>
          </a:xfrm>
          <a:prstGeom prst="rect">
            <a:avLst/>
          </a:prstGeom>
          <a:noFill/>
        </p:spPr>
        <p:txBody>
          <a:bodyPr wrap="square" rtlCol="0">
            <a:spAutoFit/>
          </a:bodyPr>
          <a:lstStyle/>
          <a:p>
            <a:pPr algn="ctr"/>
            <a:r>
              <a:rPr lang="en-US" sz="2400" dirty="0">
                <a:solidFill>
                  <a:srgbClr val="20252E"/>
                </a:solidFill>
                <a:latin typeface="Arial" panose="020B0604020202020204"/>
              </a:rPr>
              <a:t>Start of </a:t>
            </a:r>
          </a:p>
          <a:p>
            <a:pPr algn="ctr"/>
            <a:r>
              <a:rPr lang="en-US" sz="2400" dirty="0">
                <a:solidFill>
                  <a:srgbClr val="20252E"/>
                </a:solidFill>
                <a:latin typeface="Arial" panose="020B0604020202020204"/>
              </a:rPr>
              <a:t>School Year</a:t>
            </a:r>
          </a:p>
        </p:txBody>
      </p:sp>
      <p:sp>
        <p:nvSpPr>
          <p:cNvPr id="9" name="TextBox 8">
            <a:extLst>
              <a:ext uri="{FF2B5EF4-FFF2-40B4-BE49-F238E27FC236}">
                <a16:creationId xmlns:a16="http://schemas.microsoft.com/office/drawing/2014/main" id="{2A6BB93E-98DD-541C-59DC-A99F9B621260}"/>
              </a:ext>
            </a:extLst>
          </p:cNvPr>
          <p:cNvSpPr txBox="1"/>
          <p:nvPr/>
        </p:nvSpPr>
        <p:spPr>
          <a:xfrm>
            <a:off x="10162894" y="2878826"/>
            <a:ext cx="1933303" cy="830997"/>
          </a:xfrm>
          <a:prstGeom prst="rect">
            <a:avLst/>
          </a:prstGeom>
          <a:noFill/>
        </p:spPr>
        <p:txBody>
          <a:bodyPr wrap="square" rtlCol="0">
            <a:spAutoFit/>
          </a:bodyPr>
          <a:lstStyle/>
          <a:p>
            <a:pPr algn="ctr"/>
            <a:r>
              <a:rPr lang="en-US" sz="2400">
                <a:solidFill>
                  <a:srgbClr val="20252E"/>
                </a:solidFill>
                <a:latin typeface="Arial" panose="020B0604020202020204"/>
              </a:rPr>
              <a:t>End of School Year</a:t>
            </a:r>
          </a:p>
        </p:txBody>
      </p:sp>
      <p:cxnSp>
        <p:nvCxnSpPr>
          <p:cNvPr id="10" name="Straight Connector 9">
            <a:extLst>
              <a:ext uri="{FF2B5EF4-FFF2-40B4-BE49-F238E27FC236}">
                <a16:creationId xmlns:a16="http://schemas.microsoft.com/office/drawing/2014/main" id="{6BA11961-C062-50F3-4A0D-8774CF08D776}"/>
              </a:ext>
            </a:extLst>
          </p:cNvPr>
          <p:cNvCxnSpPr>
            <a:cxnSpLocks/>
          </p:cNvCxnSpPr>
          <p:nvPr/>
        </p:nvCxnSpPr>
        <p:spPr>
          <a:xfrm>
            <a:off x="3230873" y="2728243"/>
            <a:ext cx="0" cy="975541"/>
          </a:xfrm>
          <a:prstGeom prst="line">
            <a:avLst/>
          </a:prstGeom>
          <a:noFill/>
          <a:ln w="38100" cap="flat" cmpd="sng" algn="ctr">
            <a:solidFill>
              <a:srgbClr val="2C86FE"/>
            </a:solidFill>
            <a:prstDash val="solid"/>
          </a:ln>
          <a:effectLst/>
        </p:spPr>
      </p:cxnSp>
      <p:cxnSp>
        <p:nvCxnSpPr>
          <p:cNvPr id="11" name="Straight Connector 10">
            <a:extLst>
              <a:ext uri="{FF2B5EF4-FFF2-40B4-BE49-F238E27FC236}">
                <a16:creationId xmlns:a16="http://schemas.microsoft.com/office/drawing/2014/main" id="{D86CA18D-AF86-519D-281A-4F49FA75166F}"/>
              </a:ext>
            </a:extLst>
          </p:cNvPr>
          <p:cNvCxnSpPr>
            <a:cxnSpLocks/>
          </p:cNvCxnSpPr>
          <p:nvPr/>
        </p:nvCxnSpPr>
        <p:spPr>
          <a:xfrm>
            <a:off x="8694048" y="2709119"/>
            <a:ext cx="0" cy="975541"/>
          </a:xfrm>
          <a:prstGeom prst="line">
            <a:avLst/>
          </a:prstGeom>
          <a:noFill/>
          <a:ln w="38100" cap="flat" cmpd="sng" algn="ctr">
            <a:solidFill>
              <a:srgbClr val="2C86FE"/>
            </a:solidFill>
            <a:prstDash val="solid"/>
          </a:ln>
          <a:effectLst/>
        </p:spPr>
      </p:cxnSp>
      <p:sp>
        <p:nvSpPr>
          <p:cNvPr id="12" name="Right Brace 11">
            <a:extLst>
              <a:ext uri="{FF2B5EF4-FFF2-40B4-BE49-F238E27FC236}">
                <a16:creationId xmlns:a16="http://schemas.microsoft.com/office/drawing/2014/main" id="{DFEF7301-166C-7385-285B-2AF6424B4B47}"/>
              </a:ext>
            </a:extLst>
          </p:cNvPr>
          <p:cNvSpPr/>
          <p:nvPr/>
        </p:nvSpPr>
        <p:spPr>
          <a:xfrm rot="5400000">
            <a:off x="5541956" y="-515416"/>
            <a:ext cx="1108088" cy="11303719"/>
          </a:xfrm>
          <a:prstGeom prst="rightBrace">
            <a:avLst/>
          </a:prstGeom>
          <a:noFill/>
          <a:ln w="38100" cap="flat" cmpd="sng" algn="ctr">
            <a:solidFill>
              <a:srgbClr val="2C86FE"/>
            </a:solidFill>
            <a:prstDash val="solid"/>
          </a:ln>
          <a:effectLst/>
        </p:spPr>
        <p:txBody>
          <a:bodyPr rtlCol="0" anchor="ctr"/>
          <a:lstStyle/>
          <a:p>
            <a:pPr algn="ctr">
              <a:defRPr/>
            </a:pPr>
            <a:endParaRPr lang="en-US" sz="2400" kern="0">
              <a:solidFill>
                <a:srgbClr val="747679"/>
              </a:solidFill>
              <a:latin typeface="Arial" panose="020B0604020202020204"/>
            </a:endParaRPr>
          </a:p>
        </p:txBody>
      </p:sp>
      <p:sp>
        <p:nvSpPr>
          <p:cNvPr id="13" name="TextBox 12">
            <a:extLst>
              <a:ext uri="{FF2B5EF4-FFF2-40B4-BE49-F238E27FC236}">
                <a16:creationId xmlns:a16="http://schemas.microsoft.com/office/drawing/2014/main" id="{56B21268-C9E6-7820-13FA-AE18DE4FAFF4}"/>
              </a:ext>
            </a:extLst>
          </p:cNvPr>
          <p:cNvSpPr txBox="1"/>
          <p:nvPr/>
        </p:nvSpPr>
        <p:spPr>
          <a:xfrm>
            <a:off x="223862" y="5652821"/>
            <a:ext cx="11744275" cy="830997"/>
          </a:xfrm>
          <a:prstGeom prst="rect">
            <a:avLst/>
          </a:prstGeom>
          <a:noFill/>
        </p:spPr>
        <p:txBody>
          <a:bodyPr wrap="square" rtlCol="0">
            <a:spAutoFit/>
          </a:bodyPr>
          <a:lstStyle/>
          <a:p>
            <a:pPr algn="ctr"/>
            <a:r>
              <a:rPr lang="en-US" sz="2400">
                <a:solidFill>
                  <a:srgbClr val="20252E"/>
                </a:solidFill>
                <a:latin typeface="Arial" panose="020B0604020202020204" pitchFamily="34" charset="0"/>
                <a:cs typeface="Arial" panose="020B0604020202020204" pitchFamily="34" charset="0"/>
              </a:rPr>
              <a:t>Ongoing, universal, and data-driven SEL Instruction</a:t>
            </a:r>
          </a:p>
          <a:p>
            <a:pPr algn="ctr"/>
            <a:r>
              <a:rPr lang="en-US" sz="2400">
                <a:solidFill>
                  <a:srgbClr val="20252E"/>
                </a:solidFill>
                <a:latin typeface="Arial" panose="020B0604020202020204" pitchFamily="34" charset="0"/>
                <a:cs typeface="Arial" panose="020B0604020202020204" pitchFamily="34" charset="0"/>
              </a:rPr>
              <a:t>Targeted intervention and individualized instruction, as needed</a:t>
            </a:r>
          </a:p>
        </p:txBody>
      </p:sp>
    </p:spTree>
    <p:extLst>
      <p:ext uri="{BB962C8B-B14F-4D97-AF65-F5344CB8AC3E}">
        <p14:creationId xmlns:p14="http://schemas.microsoft.com/office/powerpoint/2010/main" val="2323180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0D9E-756A-4D8B-97BB-D25ABC0B9582}"/>
              </a:ext>
            </a:extLst>
          </p:cNvPr>
          <p:cNvSpPr>
            <a:spLocks noGrp="1"/>
          </p:cNvSpPr>
          <p:nvPr>
            <p:ph type="title"/>
          </p:nvPr>
        </p:nvSpPr>
        <p:spPr>
          <a:xfrm>
            <a:off x="671212" y="2113006"/>
            <a:ext cx="4336498" cy="946781"/>
          </a:xfrm>
        </p:spPr>
        <p:txBody>
          <a:bodyPr>
            <a:noAutofit/>
          </a:bodyPr>
          <a:lstStyle/>
          <a:p>
            <a:pPr algn="ctr"/>
            <a:r>
              <a:rPr lang="en-US" sz="7000"/>
              <a:t>Q &amp; A</a:t>
            </a:r>
          </a:p>
        </p:txBody>
      </p:sp>
      <p:pic>
        <p:nvPicPr>
          <p:cNvPr id="5" name="Picture Placeholder 8">
            <a:extLst>
              <a:ext uri="{FF2B5EF4-FFF2-40B4-BE49-F238E27FC236}">
                <a16:creationId xmlns:a16="http://schemas.microsoft.com/office/drawing/2014/main" id="{BCF179EA-D112-3004-2F8E-3B8254B514F8}"/>
              </a:ext>
            </a:extLst>
          </p:cNvPr>
          <p:cNvPicPr>
            <a:picLocks noGrp="1" noChangeAspect="1"/>
          </p:cNvPicPr>
          <p:nvPr>
            <p:ph type="pic" sz="quarter" idx="10"/>
          </p:nvPr>
        </p:nvPicPr>
        <p:blipFill>
          <a:blip r:embed="rId4"/>
          <a:srcRect l="16085" r="16085"/>
          <a:stretch>
            <a:fillRect/>
          </a:stretch>
        </p:blipFill>
        <p:spPr>
          <a:xfrm>
            <a:off x="5989638" y="0"/>
            <a:ext cx="6202362" cy="6858000"/>
          </a:xfrm>
          <a:prstGeom prst="rect">
            <a:avLst/>
          </a:prstGeom>
        </p:spPr>
      </p:pic>
    </p:spTree>
    <p:extLst>
      <p:ext uri="{BB962C8B-B14F-4D97-AF65-F5344CB8AC3E}">
        <p14:creationId xmlns:p14="http://schemas.microsoft.com/office/powerpoint/2010/main" val="3977425937"/>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children in a classroom&#10;&#10;AI-generated content may be incorrect.">
            <a:extLst>
              <a:ext uri="{FF2B5EF4-FFF2-40B4-BE49-F238E27FC236}">
                <a16:creationId xmlns:a16="http://schemas.microsoft.com/office/drawing/2014/main" id="{170F796F-BF63-0F3A-FB7B-79BE60C77BC1}"/>
              </a:ext>
            </a:extLst>
          </p:cNvPr>
          <p:cNvPicPr>
            <a:picLocks noGrp="1" noChangeAspect="1"/>
          </p:cNvPicPr>
          <p:nvPr>
            <p:ph type="pic" sz="quarter" idx="10"/>
          </p:nvPr>
        </p:nvPicPr>
        <p:blipFill>
          <a:blip r:embed="rId3"/>
          <a:srcRect l="19818" r="19816" b="-1"/>
          <a:stretch/>
        </p:blipFill>
        <p:spPr>
          <a:xfrm>
            <a:off x="5989982" y="10"/>
            <a:ext cx="6202017" cy="6857990"/>
          </a:xfrm>
          <a:prstGeom prst="rect">
            <a:avLst/>
          </a:prstGeom>
          <a:noFill/>
        </p:spPr>
      </p:pic>
      <p:sp>
        <p:nvSpPr>
          <p:cNvPr id="2" name="Rectangle 1">
            <a:extLst>
              <a:ext uri="{FF2B5EF4-FFF2-40B4-BE49-F238E27FC236}">
                <a16:creationId xmlns:a16="http://schemas.microsoft.com/office/drawing/2014/main" id="{873933B5-C4CF-AB99-CD24-CF96A8CC4876}"/>
              </a:ext>
            </a:extLst>
          </p:cNvPr>
          <p:cNvSpPr/>
          <p:nvPr/>
        </p:nvSpPr>
        <p:spPr>
          <a:xfrm>
            <a:off x="663388" y="3944471"/>
            <a:ext cx="1828800" cy="806823"/>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356429F-B928-5F88-633E-0A997AE710F0}"/>
              </a:ext>
            </a:extLst>
          </p:cNvPr>
          <p:cNvSpPr>
            <a:spLocks noGrp="1"/>
          </p:cNvSpPr>
          <p:nvPr>
            <p:ph type="title"/>
          </p:nvPr>
        </p:nvSpPr>
        <p:spPr>
          <a:xfrm>
            <a:off x="663388" y="1645419"/>
            <a:ext cx="5047989" cy="4313040"/>
          </a:xfrm>
        </p:spPr>
        <p:txBody>
          <a:bodyPr anchor="b">
            <a:noAutofit/>
          </a:bodyPr>
          <a:lstStyle/>
          <a:p>
            <a:pPr>
              <a:buClr>
                <a:schemeClr val="bg1"/>
              </a:buClr>
            </a:pPr>
            <a:r>
              <a:rPr lang="en-US" sz="2800" dirty="0"/>
              <a:t>In the chat: </a:t>
            </a:r>
            <a:br>
              <a:rPr lang="en-US" sz="2800" dirty="0"/>
            </a:br>
            <a:br>
              <a:rPr lang="en-US" sz="2800" dirty="0"/>
            </a:br>
            <a:r>
              <a:rPr lang="en-US" sz="2800" dirty="0"/>
              <a:t>How might a strength-based approach improve:</a:t>
            </a:r>
            <a:br>
              <a:rPr lang="en-US" sz="2800" dirty="0"/>
            </a:br>
            <a:br>
              <a:rPr lang="en-US" sz="2800" dirty="0"/>
            </a:br>
            <a:r>
              <a:rPr lang="en-US" sz="2800" dirty="0"/>
              <a:t>-Conversations about students?</a:t>
            </a:r>
            <a:br>
              <a:rPr lang="en-US" sz="2800" dirty="0"/>
            </a:br>
            <a:br>
              <a:rPr lang="en-US" sz="2800" dirty="0"/>
            </a:br>
            <a:r>
              <a:rPr lang="en-US" sz="2800" dirty="0"/>
              <a:t>-Culture and climate?</a:t>
            </a:r>
            <a:br>
              <a:rPr lang="en-US" sz="2800" dirty="0"/>
            </a:br>
            <a:br>
              <a:rPr lang="en-US" sz="2800" dirty="0"/>
            </a:br>
            <a:r>
              <a:rPr lang="en-US" sz="2800" dirty="0"/>
              <a:t>-Engagement with families?</a:t>
            </a:r>
            <a:br>
              <a:rPr lang="en-US" sz="2800" dirty="0"/>
            </a:br>
            <a:endParaRPr lang="en-US" sz="2800" dirty="0"/>
          </a:p>
        </p:txBody>
      </p:sp>
    </p:spTree>
    <p:extLst>
      <p:ext uri="{BB962C8B-B14F-4D97-AF65-F5344CB8AC3E}">
        <p14:creationId xmlns:p14="http://schemas.microsoft.com/office/powerpoint/2010/main" val="3568389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506B7-846D-2475-489A-1B2ECB9EA45C}"/>
              </a:ext>
            </a:extLst>
          </p:cNvPr>
          <p:cNvSpPr>
            <a:spLocks noGrp="1"/>
          </p:cNvSpPr>
          <p:nvPr>
            <p:ph type="title"/>
          </p:nvPr>
        </p:nvSpPr>
        <p:spPr>
          <a:xfrm>
            <a:off x="831850" y="1232660"/>
            <a:ext cx="4336498" cy="2852737"/>
          </a:xfrm>
        </p:spPr>
        <p:txBody>
          <a:bodyPr anchor="b">
            <a:normAutofit/>
          </a:bodyPr>
          <a:lstStyle/>
          <a:p>
            <a:r>
              <a:rPr lang="en-US" dirty="0"/>
              <a:t>Take a break!​</a:t>
            </a:r>
          </a:p>
        </p:txBody>
      </p:sp>
      <p:sp>
        <p:nvSpPr>
          <p:cNvPr id="5" name="Subtitle 4">
            <a:extLst>
              <a:ext uri="{FF2B5EF4-FFF2-40B4-BE49-F238E27FC236}">
                <a16:creationId xmlns:a16="http://schemas.microsoft.com/office/drawing/2014/main" id="{EBEC70AB-22CB-541A-F6F7-AD371104714F}"/>
              </a:ext>
            </a:extLst>
          </p:cNvPr>
          <p:cNvSpPr>
            <a:spLocks noGrp="1"/>
          </p:cNvSpPr>
          <p:nvPr>
            <p:ph type="body" idx="1"/>
          </p:nvPr>
        </p:nvSpPr>
        <p:spPr>
          <a:xfrm>
            <a:off x="831850" y="4743104"/>
            <a:ext cx="4336498" cy="728594"/>
          </a:xfrm>
        </p:spPr>
        <p:txBody>
          <a:bodyPr>
            <a:normAutofit/>
          </a:bodyPr>
          <a:lstStyle/>
          <a:p>
            <a:r>
              <a:rPr lang="en-US" dirty="0"/>
              <a:t>Let’s meet back in 3 minutes</a:t>
            </a:r>
          </a:p>
        </p:txBody>
      </p:sp>
      <p:pic>
        <p:nvPicPr>
          <p:cNvPr id="4" name="Online Media 3" title="3 Minute Timer">
            <a:hlinkClick r:id="" action="ppaction://media"/>
            <a:extLst>
              <a:ext uri="{FF2B5EF4-FFF2-40B4-BE49-F238E27FC236}">
                <a16:creationId xmlns:a16="http://schemas.microsoft.com/office/drawing/2014/main" id="{DEDC3540-44D4-B124-38B2-12129EC0EF03}"/>
              </a:ext>
            </a:extLst>
          </p:cNvPr>
          <p:cNvPicPr>
            <a:picLocks noRot="1" noChangeAspect="1"/>
          </p:cNvPicPr>
          <p:nvPr>
            <a:videoFile r:link="rId1"/>
          </p:nvPr>
        </p:nvPicPr>
        <p:blipFill>
          <a:blip r:embed="rId4"/>
          <a:stretch>
            <a:fillRect/>
          </a:stretch>
        </p:blipFill>
        <p:spPr>
          <a:xfrm>
            <a:off x="5989982" y="1676930"/>
            <a:ext cx="6202017" cy="3504139"/>
          </a:xfrm>
          <a:prstGeom prst="rect">
            <a:avLst/>
          </a:prstGeom>
          <a:noFill/>
        </p:spPr>
      </p:pic>
    </p:spTree>
    <p:extLst>
      <p:ext uri="{BB962C8B-B14F-4D97-AF65-F5344CB8AC3E}">
        <p14:creationId xmlns:p14="http://schemas.microsoft.com/office/powerpoint/2010/main" val="329435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BE5B-C1F8-4396-0F93-BBE7C8B56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631B9-4D7F-73CA-D9F6-CBB412CC976F}"/>
              </a:ext>
            </a:extLst>
          </p:cNvPr>
          <p:cNvSpPr>
            <a:spLocks noGrp="1"/>
          </p:cNvSpPr>
          <p:nvPr>
            <p:ph type="title"/>
          </p:nvPr>
        </p:nvSpPr>
        <p:spPr/>
        <p:txBody>
          <a:bodyPr/>
          <a:lstStyle/>
          <a:p>
            <a:r>
              <a:rPr lang="en-US"/>
              <a:t>Goals for Today’s Session</a:t>
            </a:r>
          </a:p>
        </p:txBody>
      </p:sp>
      <p:sp>
        <p:nvSpPr>
          <p:cNvPr id="5" name="TextBox 4">
            <a:extLst>
              <a:ext uri="{FF2B5EF4-FFF2-40B4-BE49-F238E27FC236}">
                <a16:creationId xmlns:a16="http://schemas.microsoft.com/office/drawing/2014/main" id="{BA6866B1-1CDE-E205-ACB9-EFB182DF0CE9}"/>
              </a:ext>
            </a:extLst>
          </p:cNvPr>
          <p:cNvSpPr txBox="1"/>
          <p:nvPr/>
        </p:nvSpPr>
        <p:spPr>
          <a:xfrm>
            <a:off x="6096000" y="797510"/>
            <a:ext cx="5817326" cy="5139869"/>
          </a:xfrm>
          <a:prstGeom prst="rect">
            <a:avLst/>
          </a:prstGeom>
          <a:noFill/>
        </p:spPr>
        <p:txBody>
          <a:bodyPr wrap="square" lIns="91440" tIns="45720" rIns="91440" bIns="45720" rtlCol="0" anchor="t">
            <a:spAutoFit/>
          </a:bodyPr>
          <a:lstStyle/>
          <a:p>
            <a:pPr marL="570865" indent="-457200">
              <a:buClr>
                <a:srgbClr val="00325E"/>
              </a:buClr>
              <a:buFont typeface="Arial" panose="020B0604020202020204" pitchFamily="34" charset="0"/>
              <a:buChar char="•"/>
            </a:pPr>
            <a:endParaRPr lang="en-US" sz="2000" dirty="0">
              <a:solidFill>
                <a:srgbClr val="00325E"/>
              </a:solidFill>
              <a:latin typeface="Arial" panose="020B0604020202020204" pitchFamily="34" charset="0"/>
              <a:cs typeface="Arial" panose="020B0604020202020204" pitchFamily="34" charset="0"/>
            </a:endParaRPr>
          </a:p>
          <a:p>
            <a:pPr>
              <a:lnSpc>
                <a:spcPct val="200000"/>
              </a:lnSpc>
            </a:pPr>
            <a:r>
              <a:rPr lang="en-US" sz="2200" dirty="0">
                <a:solidFill>
                  <a:srgbClr val="00325E"/>
                </a:solidFill>
                <a:latin typeface="+mn-lt"/>
              </a:rPr>
              <a:t>By the end of today’s session, you will be able to:</a:t>
            </a:r>
          </a:p>
          <a:p>
            <a:pPr marL="342900" indent="-342900">
              <a:lnSpc>
                <a:spcPct val="200000"/>
              </a:lnSpc>
              <a:buFont typeface="Arial" panose="020B0604020202020204" pitchFamily="34" charset="0"/>
              <a:buChar char="•"/>
            </a:pPr>
            <a:r>
              <a:rPr lang="en-US" sz="2000" dirty="0">
                <a:solidFill>
                  <a:srgbClr val="00325E"/>
                </a:solidFill>
                <a:latin typeface="+mn-lt"/>
              </a:rPr>
              <a:t>Identify </a:t>
            </a:r>
            <a:r>
              <a:rPr lang="en-US" sz="2000" b="0" i="0" dirty="0">
                <a:solidFill>
                  <a:srgbClr val="00325E"/>
                </a:solidFill>
                <a:effectLst/>
                <a:latin typeface="+mn-lt"/>
              </a:rPr>
              <a:t>key components of the DESSA assessments.</a:t>
            </a:r>
            <a:endParaRPr lang="en-US" sz="2000" dirty="0">
              <a:solidFill>
                <a:srgbClr val="00325E"/>
              </a:solidFill>
              <a:latin typeface="+mn-lt"/>
            </a:endParaRPr>
          </a:p>
          <a:p>
            <a:pPr marL="342900" indent="-342900">
              <a:lnSpc>
                <a:spcPct val="150000"/>
              </a:lnSpc>
              <a:buFont typeface="Arial" panose="020B0604020202020204" pitchFamily="34" charset="0"/>
              <a:buChar char="•"/>
            </a:pPr>
            <a:r>
              <a:rPr lang="en-US" sz="2000" b="0" i="0" dirty="0">
                <a:solidFill>
                  <a:srgbClr val="00325E"/>
                </a:solidFill>
                <a:effectLst/>
                <a:latin typeface="+mn-lt"/>
              </a:rPr>
              <a:t>Demonstrate best practices for completing ratings</a:t>
            </a:r>
            <a:r>
              <a:rPr lang="en-US" sz="2000" dirty="0">
                <a:solidFill>
                  <a:srgbClr val="00325E"/>
                </a:solidFill>
                <a:latin typeface="+mn-lt"/>
              </a:rPr>
              <a:t> and interpreting</a:t>
            </a:r>
            <a:r>
              <a:rPr lang="en-US" sz="2000" b="0" i="0" dirty="0">
                <a:solidFill>
                  <a:srgbClr val="00325E"/>
                </a:solidFill>
                <a:effectLst/>
                <a:latin typeface="+mn-lt"/>
              </a:rPr>
              <a:t> the scoring result categories. </a:t>
            </a:r>
            <a:endParaRPr lang="en-US" sz="2000" dirty="0">
              <a:solidFill>
                <a:srgbClr val="00325E"/>
              </a:solidFill>
              <a:latin typeface="+mn-lt"/>
            </a:endParaRPr>
          </a:p>
          <a:p>
            <a:pPr marL="342900" indent="-342900">
              <a:lnSpc>
                <a:spcPct val="150000"/>
              </a:lnSpc>
              <a:buFont typeface="Arial" panose="020B0604020202020204" pitchFamily="34" charset="0"/>
              <a:buChar char="•"/>
            </a:pPr>
            <a:r>
              <a:rPr lang="en-US" sz="2000" b="0" i="0" dirty="0">
                <a:solidFill>
                  <a:srgbClr val="00325E"/>
                </a:solidFill>
                <a:effectLst/>
                <a:latin typeface="+mn-lt"/>
              </a:rPr>
              <a:t>Explore key features of the Educator Portal.</a:t>
            </a:r>
            <a:endParaRPr lang="en-US" sz="2000" dirty="0">
              <a:solidFill>
                <a:srgbClr val="00325E"/>
              </a:solidFill>
              <a:latin typeface="+mn-lt"/>
            </a:endParaRPr>
          </a:p>
          <a:p>
            <a:pPr marL="285750" indent="-285750">
              <a:buClr>
                <a:srgbClr val="00325E"/>
              </a:buClr>
              <a:buFont typeface="Arial" panose="020B0604020202020204" pitchFamily="34" charset="0"/>
              <a:buChar char="•"/>
            </a:pPr>
            <a:endParaRPr lang="en-US" sz="2000" dirty="0">
              <a:solidFill>
                <a:srgbClr val="0032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46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9FF5-1CED-2B5A-A9A1-853A266BD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0B09E-31A1-4C90-11C7-7782119DE287}"/>
              </a:ext>
            </a:extLst>
          </p:cNvPr>
          <p:cNvSpPr>
            <a:spLocks noGrp="1"/>
          </p:cNvSpPr>
          <p:nvPr>
            <p:ph type="ctrTitle"/>
          </p:nvPr>
        </p:nvSpPr>
        <p:spPr>
          <a:xfrm>
            <a:off x="1524000" y="1706563"/>
            <a:ext cx="9144000" cy="2387600"/>
          </a:xfrm>
        </p:spPr>
        <p:txBody>
          <a:bodyPr/>
          <a:lstStyle/>
          <a:p>
            <a:r>
              <a:rPr lang="en-US" dirty="0"/>
              <a:t>How to Complete a Rating</a:t>
            </a:r>
          </a:p>
        </p:txBody>
      </p:sp>
      <p:sp>
        <p:nvSpPr>
          <p:cNvPr id="4" name="Text Placeholder 3">
            <a:extLst>
              <a:ext uri="{FF2B5EF4-FFF2-40B4-BE49-F238E27FC236}">
                <a16:creationId xmlns:a16="http://schemas.microsoft.com/office/drawing/2014/main" id="{7657E6CD-1973-1C06-D214-9B55F0E2B4D5}"/>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1405642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DB95D-699D-5A1A-424B-0E5AE10522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23D24-F99B-FA7D-1EAE-26C2DD04AA2B}"/>
              </a:ext>
            </a:extLst>
          </p:cNvPr>
          <p:cNvSpPr>
            <a:spLocks noGrp="1"/>
          </p:cNvSpPr>
          <p:nvPr>
            <p:ph type="title"/>
          </p:nvPr>
        </p:nvSpPr>
        <p:spPr/>
        <p:txBody>
          <a:bodyPr>
            <a:normAutofit/>
          </a:bodyPr>
          <a:lstStyle/>
          <a:p>
            <a:r>
              <a:rPr lang="en-US" sz="4000" dirty="0"/>
              <a:t>Ratings in the DESSA System</a:t>
            </a:r>
          </a:p>
        </p:txBody>
      </p:sp>
      <p:sp>
        <p:nvSpPr>
          <p:cNvPr id="4" name="Text Placeholder 3">
            <a:extLst>
              <a:ext uri="{FF2B5EF4-FFF2-40B4-BE49-F238E27FC236}">
                <a16:creationId xmlns:a16="http://schemas.microsoft.com/office/drawing/2014/main" id="{6AB6CA23-81D3-84DA-952B-7A4015C0930B}"/>
              </a:ext>
            </a:extLst>
          </p:cNvPr>
          <p:cNvSpPr>
            <a:spLocks noGrp="1"/>
          </p:cNvSpPr>
          <p:nvPr>
            <p:ph type="body" sz="half" idx="2"/>
          </p:nvPr>
        </p:nvSpPr>
        <p:spPr/>
        <p:txBody>
          <a:bodyPr>
            <a:normAutofit fontScale="92500" lnSpcReduction="10000"/>
          </a:bodyPr>
          <a:lstStyle/>
          <a:p>
            <a:endParaRPr lang="en-US"/>
          </a:p>
        </p:txBody>
      </p:sp>
      <p:grpSp>
        <p:nvGrpSpPr>
          <p:cNvPr id="3" name="Group 2">
            <a:extLst>
              <a:ext uri="{FF2B5EF4-FFF2-40B4-BE49-F238E27FC236}">
                <a16:creationId xmlns:a16="http://schemas.microsoft.com/office/drawing/2014/main" id="{A1FB83A2-A1AA-2B95-CF83-61738374DAD0}"/>
              </a:ext>
            </a:extLst>
          </p:cNvPr>
          <p:cNvGrpSpPr/>
          <p:nvPr/>
        </p:nvGrpSpPr>
        <p:grpSpPr>
          <a:xfrm>
            <a:off x="2190218" y="1498600"/>
            <a:ext cx="7811564" cy="5064885"/>
            <a:chOff x="4150084" y="1561612"/>
            <a:chExt cx="7418523" cy="4746807"/>
          </a:xfrm>
        </p:grpSpPr>
        <p:pic>
          <p:nvPicPr>
            <p:cNvPr id="6" name="Picture 5">
              <a:extLst>
                <a:ext uri="{FF2B5EF4-FFF2-40B4-BE49-F238E27FC236}">
                  <a16:creationId xmlns:a16="http://schemas.microsoft.com/office/drawing/2014/main" id="{6BB763B5-CD76-D2D4-33B9-3682C5332B18}"/>
                </a:ext>
              </a:extLst>
            </p:cNvPr>
            <p:cNvPicPr>
              <a:picLocks noChangeAspect="1"/>
            </p:cNvPicPr>
            <p:nvPr/>
          </p:nvPicPr>
          <p:blipFill>
            <a:blip r:embed="rId3"/>
            <a:stretch>
              <a:fillRect/>
            </a:stretch>
          </p:blipFill>
          <p:spPr>
            <a:xfrm>
              <a:off x="4150084" y="2135500"/>
              <a:ext cx="7418523" cy="4172919"/>
            </a:xfrm>
            <a:prstGeom prst="rect">
              <a:avLst/>
            </a:prstGeom>
            <a:ln w="28575">
              <a:solidFill>
                <a:srgbClr val="00325B"/>
              </a:solidFill>
            </a:ln>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47C0C9CD-745E-C69D-FFF6-99078A76C32F}"/>
                </a:ext>
              </a:extLst>
            </p:cNvPr>
            <p:cNvSpPr/>
            <p:nvPr/>
          </p:nvSpPr>
          <p:spPr>
            <a:xfrm>
              <a:off x="5183307" y="2207803"/>
              <a:ext cx="506277" cy="195423"/>
            </a:xfrm>
            <a:prstGeom prst="roundRect">
              <a:avLst/>
            </a:prstGeom>
            <a:noFill/>
            <a:ln w="25400" cap="flat" cmpd="sng" algn="ctr">
              <a:solidFill>
                <a:srgbClr val="FDC109"/>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Gotham Light"/>
                <a:ea typeface="+mn-ea"/>
                <a:cs typeface="+mn-cs"/>
                <a:sym typeface="Arial"/>
              </a:endParaRPr>
            </a:p>
          </p:txBody>
        </p:sp>
        <p:cxnSp>
          <p:nvCxnSpPr>
            <p:cNvPr id="8" name="Straight Arrow Connector 7">
              <a:extLst>
                <a:ext uri="{FF2B5EF4-FFF2-40B4-BE49-F238E27FC236}">
                  <a16:creationId xmlns:a16="http://schemas.microsoft.com/office/drawing/2014/main" id="{94FF46C2-0A1A-75DA-1050-229BE0264C66}"/>
                </a:ext>
              </a:extLst>
            </p:cNvPr>
            <p:cNvCxnSpPr>
              <a:cxnSpLocks/>
            </p:cNvCxnSpPr>
            <p:nvPr/>
          </p:nvCxnSpPr>
          <p:spPr>
            <a:xfrm flipH="1">
              <a:off x="5474637" y="1561612"/>
              <a:ext cx="483585" cy="610040"/>
            </a:xfrm>
            <a:prstGeom prst="straightConnector1">
              <a:avLst/>
            </a:prstGeom>
            <a:noFill/>
            <a:ln w="57150" cap="flat" cmpd="sng" algn="ctr">
              <a:solidFill>
                <a:srgbClr val="FDC109"/>
              </a:solidFill>
              <a:prstDash val="solid"/>
              <a:tailEnd type="triangle"/>
            </a:ln>
            <a:effectLst/>
          </p:spPr>
        </p:cxnSp>
      </p:grpSp>
    </p:spTree>
    <p:extLst>
      <p:ext uri="{BB962C8B-B14F-4D97-AF65-F5344CB8AC3E}">
        <p14:creationId xmlns:p14="http://schemas.microsoft.com/office/powerpoint/2010/main" val="3959320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2CACB-90B2-966B-F147-B56EEB35C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C5CF8-E2C5-EE81-DB2B-CAD07AEB797B}"/>
              </a:ext>
            </a:extLst>
          </p:cNvPr>
          <p:cNvSpPr>
            <a:spLocks noGrp="1"/>
          </p:cNvSpPr>
          <p:nvPr>
            <p:ph type="title"/>
          </p:nvPr>
        </p:nvSpPr>
        <p:spPr/>
        <p:txBody>
          <a:bodyPr>
            <a:normAutofit/>
          </a:bodyPr>
          <a:lstStyle/>
          <a:p>
            <a:r>
              <a:rPr lang="en-US" sz="4000"/>
              <a:t>Tips for Educators Preparing to Rate</a:t>
            </a:r>
          </a:p>
        </p:txBody>
      </p:sp>
      <p:sp>
        <p:nvSpPr>
          <p:cNvPr id="4" name="Text Placeholder 3">
            <a:extLst>
              <a:ext uri="{FF2B5EF4-FFF2-40B4-BE49-F238E27FC236}">
                <a16:creationId xmlns:a16="http://schemas.microsoft.com/office/drawing/2014/main" id="{BFED02FA-D121-F2BE-3CB5-71E25FFE58C8}"/>
              </a:ext>
            </a:extLst>
          </p:cNvPr>
          <p:cNvSpPr>
            <a:spLocks noGrp="1"/>
          </p:cNvSpPr>
          <p:nvPr>
            <p:ph type="body" sz="half" idx="2"/>
          </p:nvPr>
        </p:nvSpPr>
        <p:spPr/>
        <p:txBody>
          <a:bodyPr>
            <a:normAutofit fontScale="92500" lnSpcReduction="10000"/>
          </a:bodyPr>
          <a:lstStyle/>
          <a:p>
            <a:endParaRPr lang="en-US"/>
          </a:p>
        </p:txBody>
      </p:sp>
      <p:sp>
        <p:nvSpPr>
          <p:cNvPr id="5" name="Content Placeholder 2">
            <a:extLst>
              <a:ext uri="{FF2B5EF4-FFF2-40B4-BE49-F238E27FC236}">
                <a16:creationId xmlns:a16="http://schemas.microsoft.com/office/drawing/2014/main" id="{910D8FBB-CE1E-8B09-7C07-5DB493A166B4}"/>
              </a:ext>
            </a:extLst>
          </p:cNvPr>
          <p:cNvSpPr txBox="1">
            <a:spLocks/>
          </p:cNvSpPr>
          <p:nvPr/>
        </p:nvSpPr>
        <p:spPr>
          <a:xfrm>
            <a:off x="466165" y="2026024"/>
            <a:ext cx="11044088" cy="432000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Clr>
                <a:srgbClr val="20252E"/>
              </a:buClr>
            </a:pPr>
            <a:r>
              <a:rPr lang="en-US" sz="2900" dirty="0">
                <a:solidFill>
                  <a:srgbClr val="20252E"/>
                </a:solidFill>
              </a:rPr>
              <a:t>Be intentional in observation.</a:t>
            </a:r>
          </a:p>
          <a:p>
            <a:pPr>
              <a:lnSpc>
                <a:spcPct val="200000"/>
              </a:lnSpc>
              <a:buClr>
                <a:srgbClr val="20252E"/>
              </a:buClr>
            </a:pPr>
            <a:r>
              <a:rPr lang="en-US" sz="2900" dirty="0">
                <a:solidFill>
                  <a:srgbClr val="20252E"/>
                </a:solidFill>
              </a:rPr>
              <a:t>Get familiar with the DESSA items.</a:t>
            </a:r>
          </a:p>
          <a:p>
            <a:pPr>
              <a:lnSpc>
                <a:spcPct val="200000"/>
              </a:lnSpc>
              <a:buClr>
                <a:srgbClr val="20252E"/>
              </a:buClr>
            </a:pPr>
            <a:r>
              <a:rPr lang="en-US" sz="2900" dirty="0">
                <a:solidFill>
                  <a:srgbClr val="20252E"/>
                </a:solidFill>
              </a:rPr>
              <a:t>Don’t overthink it.</a:t>
            </a:r>
          </a:p>
          <a:p>
            <a:pPr>
              <a:lnSpc>
                <a:spcPct val="200000"/>
              </a:lnSpc>
              <a:buClr>
                <a:srgbClr val="20252E"/>
              </a:buClr>
            </a:pPr>
            <a:r>
              <a:rPr lang="en-US" sz="2900" dirty="0">
                <a:solidFill>
                  <a:srgbClr val="20252E"/>
                </a:solidFill>
              </a:rPr>
              <a:t>Stick to </a:t>
            </a:r>
            <a:r>
              <a:rPr lang="en-US" sz="2900" u="sng" dirty="0">
                <a:solidFill>
                  <a:srgbClr val="20252E"/>
                </a:solidFill>
              </a:rPr>
              <a:t>your</a:t>
            </a:r>
            <a:r>
              <a:rPr lang="en-US" sz="2900" dirty="0">
                <a:solidFill>
                  <a:srgbClr val="20252E"/>
                </a:solidFill>
              </a:rPr>
              <a:t> facts.</a:t>
            </a:r>
          </a:p>
          <a:p>
            <a:pPr>
              <a:lnSpc>
                <a:spcPct val="200000"/>
              </a:lnSpc>
              <a:buClr>
                <a:srgbClr val="20252E"/>
              </a:buClr>
            </a:pPr>
            <a:r>
              <a:rPr lang="en-US" sz="2900" dirty="0">
                <a:solidFill>
                  <a:srgbClr val="20252E"/>
                </a:solidFill>
              </a:rPr>
              <a:t>Plan your rating time:</a:t>
            </a:r>
          </a:p>
          <a:p>
            <a:pPr lvl="1">
              <a:lnSpc>
                <a:spcPct val="200000"/>
              </a:lnSpc>
              <a:buClr>
                <a:srgbClr val="20252E"/>
              </a:buClr>
            </a:pPr>
            <a:r>
              <a:rPr lang="en-US" sz="2600" dirty="0">
                <a:solidFill>
                  <a:srgbClr val="20252E"/>
                </a:solidFill>
              </a:rPr>
              <a:t>Kennett Consolidated School District staff will complete ratings at the end of this training </a:t>
            </a:r>
          </a:p>
        </p:txBody>
      </p:sp>
      <p:pic>
        <p:nvPicPr>
          <p:cNvPr id="8" name="Picture 7" descr="A blue and yellow checklist with a thumbs up sign&#10;&#10;Description automatically generated">
            <a:extLst>
              <a:ext uri="{FF2B5EF4-FFF2-40B4-BE49-F238E27FC236}">
                <a16:creationId xmlns:a16="http://schemas.microsoft.com/office/drawing/2014/main" id="{CA143682-0956-EEA8-D045-6CF27B89495D}"/>
              </a:ext>
            </a:extLst>
          </p:cNvPr>
          <p:cNvPicPr>
            <a:picLocks noChangeAspect="1"/>
          </p:cNvPicPr>
          <p:nvPr/>
        </p:nvPicPr>
        <p:blipFill>
          <a:blip r:embed="rId3"/>
          <a:srcRect l="22408" r="22268"/>
          <a:stretch/>
        </p:blipFill>
        <p:spPr>
          <a:xfrm>
            <a:off x="8193741" y="2237744"/>
            <a:ext cx="2359586" cy="2399096"/>
          </a:xfrm>
          <a:prstGeom prst="rect">
            <a:avLst/>
          </a:prstGeom>
        </p:spPr>
      </p:pic>
    </p:spTree>
    <p:extLst>
      <p:ext uri="{BB962C8B-B14F-4D97-AF65-F5344CB8AC3E}">
        <p14:creationId xmlns:p14="http://schemas.microsoft.com/office/powerpoint/2010/main" val="438459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B1DD-65FA-9292-8928-837A0397B475}"/>
              </a:ext>
            </a:extLst>
          </p:cNvPr>
          <p:cNvSpPr>
            <a:spLocks noGrp="1"/>
          </p:cNvSpPr>
          <p:nvPr>
            <p:ph type="title"/>
          </p:nvPr>
        </p:nvSpPr>
        <p:spPr/>
        <p:txBody>
          <a:bodyPr>
            <a:normAutofit/>
          </a:bodyPr>
          <a:lstStyle/>
          <a:p>
            <a:r>
              <a:rPr lang="en-US" sz="4000" dirty="0"/>
              <a:t>Let’s Practice a Rating</a:t>
            </a:r>
          </a:p>
        </p:txBody>
      </p:sp>
      <p:sp>
        <p:nvSpPr>
          <p:cNvPr id="3" name="Content Placeholder 2">
            <a:extLst>
              <a:ext uri="{FF2B5EF4-FFF2-40B4-BE49-F238E27FC236}">
                <a16:creationId xmlns:a16="http://schemas.microsoft.com/office/drawing/2014/main" id="{8F326F19-262D-70C2-47F0-F84A18A4C3E2}"/>
              </a:ext>
            </a:extLst>
          </p:cNvPr>
          <p:cNvSpPr>
            <a:spLocks noGrp="1"/>
          </p:cNvSpPr>
          <p:nvPr>
            <p:ph idx="1"/>
          </p:nvPr>
        </p:nvSpPr>
        <p:spPr>
          <a:xfrm>
            <a:off x="743196" y="2278857"/>
            <a:ext cx="10138651" cy="3898106"/>
          </a:xfrm>
        </p:spPr>
        <p:txBody>
          <a:bodyPr>
            <a:normAutofit fontScale="92500"/>
          </a:bodyPr>
          <a:lstStyle/>
          <a:p>
            <a:pPr>
              <a:lnSpc>
                <a:spcPct val="150000"/>
              </a:lnSpc>
            </a:pPr>
            <a:r>
              <a:rPr lang="en-US" sz="3600" dirty="0"/>
              <a:t>Imagine your school-aged self or someone you know. You can even imagine your favorite book character.</a:t>
            </a:r>
          </a:p>
          <a:p>
            <a:pPr>
              <a:lnSpc>
                <a:spcPct val="150000"/>
              </a:lnSpc>
            </a:pPr>
            <a:r>
              <a:rPr lang="en-US" sz="3600" dirty="0"/>
              <a:t>Answer each question according to that person’s behavior.</a:t>
            </a:r>
          </a:p>
        </p:txBody>
      </p:sp>
      <p:sp>
        <p:nvSpPr>
          <p:cNvPr id="4" name="Text Placeholder 3">
            <a:extLst>
              <a:ext uri="{FF2B5EF4-FFF2-40B4-BE49-F238E27FC236}">
                <a16:creationId xmlns:a16="http://schemas.microsoft.com/office/drawing/2014/main" id="{423AF0D1-FF36-57D4-D8D0-5CCBA1EC80C4}"/>
              </a:ext>
            </a:extLst>
          </p:cNvPr>
          <p:cNvSpPr>
            <a:spLocks noGrp="1"/>
          </p:cNvSpPr>
          <p:nvPr>
            <p:ph type="body"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685385063"/>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8F06A-C763-E9EE-F823-08E5ABE7D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9AF61-9B93-A1C5-976F-991C13876A97}"/>
              </a:ext>
            </a:extLst>
          </p:cNvPr>
          <p:cNvSpPr>
            <a:spLocks noGrp="1"/>
          </p:cNvSpPr>
          <p:nvPr>
            <p:ph type="title"/>
          </p:nvPr>
        </p:nvSpPr>
        <p:spPr/>
        <p:txBody>
          <a:bodyPr>
            <a:normAutofit/>
          </a:bodyPr>
          <a:lstStyle/>
          <a:p>
            <a:r>
              <a:rPr lang="en-US" sz="4000"/>
              <a:t>Let’s Practice a Rating</a:t>
            </a:r>
          </a:p>
        </p:txBody>
      </p:sp>
      <p:sp>
        <p:nvSpPr>
          <p:cNvPr id="4" name="Text Placeholder 3">
            <a:extLst>
              <a:ext uri="{FF2B5EF4-FFF2-40B4-BE49-F238E27FC236}">
                <a16:creationId xmlns:a16="http://schemas.microsoft.com/office/drawing/2014/main" id="{791A4EF8-2E5B-8C40-552B-70A0B5445B06}"/>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05CD038-5C25-B445-870F-8B8D1FA306ED}"/>
              </a:ext>
            </a:extLst>
          </p:cNvPr>
          <p:cNvPicPr>
            <a:picLocks noChangeAspect="1"/>
          </p:cNvPicPr>
          <p:nvPr/>
        </p:nvPicPr>
        <p:blipFill>
          <a:blip r:embed="rId3"/>
          <a:stretch>
            <a:fillRect/>
          </a:stretch>
        </p:blipFill>
        <p:spPr>
          <a:xfrm>
            <a:off x="292448" y="1901550"/>
            <a:ext cx="11607104" cy="4661935"/>
          </a:xfrm>
          <a:prstGeom prst="rect">
            <a:avLst/>
          </a:prstGeom>
        </p:spPr>
      </p:pic>
    </p:spTree>
    <p:extLst>
      <p:ext uri="{BB962C8B-B14F-4D97-AF65-F5344CB8AC3E}">
        <p14:creationId xmlns:p14="http://schemas.microsoft.com/office/powerpoint/2010/main" val="2116873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ED87B-5032-F73C-5CE6-40EC62B15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B84F1-6EEC-983B-C5CB-00C47EE49E56}"/>
              </a:ext>
            </a:extLst>
          </p:cNvPr>
          <p:cNvSpPr>
            <a:spLocks noGrp="1"/>
          </p:cNvSpPr>
          <p:nvPr>
            <p:ph type="title"/>
          </p:nvPr>
        </p:nvSpPr>
        <p:spPr/>
        <p:txBody>
          <a:bodyPr>
            <a:normAutofit/>
          </a:bodyPr>
          <a:lstStyle/>
          <a:p>
            <a:r>
              <a:rPr lang="en-US" sz="4000"/>
              <a:t>Let’s Practice a Rating</a:t>
            </a:r>
          </a:p>
        </p:txBody>
      </p:sp>
      <p:sp>
        <p:nvSpPr>
          <p:cNvPr id="4" name="Text Placeholder 3">
            <a:extLst>
              <a:ext uri="{FF2B5EF4-FFF2-40B4-BE49-F238E27FC236}">
                <a16:creationId xmlns:a16="http://schemas.microsoft.com/office/drawing/2014/main" id="{5330BBE0-5974-A608-5C03-3971EE3AC939}"/>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2AD7713C-819C-739F-ECAB-F774FEA31953}"/>
              </a:ext>
            </a:extLst>
          </p:cNvPr>
          <p:cNvPicPr>
            <a:picLocks noChangeAspect="1"/>
          </p:cNvPicPr>
          <p:nvPr/>
        </p:nvPicPr>
        <p:blipFill>
          <a:blip r:embed="rId3"/>
          <a:stretch>
            <a:fillRect/>
          </a:stretch>
        </p:blipFill>
        <p:spPr>
          <a:xfrm>
            <a:off x="348680" y="1996057"/>
            <a:ext cx="11621936" cy="4567428"/>
          </a:xfrm>
          <a:prstGeom prst="rect">
            <a:avLst/>
          </a:prstGeom>
        </p:spPr>
      </p:pic>
    </p:spTree>
    <p:extLst>
      <p:ext uri="{BB962C8B-B14F-4D97-AF65-F5344CB8AC3E}">
        <p14:creationId xmlns:p14="http://schemas.microsoft.com/office/powerpoint/2010/main" val="102921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BE4E-27DB-5645-B48D-0BDD53EB5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A16CC-666F-FC22-3419-A800B56F310C}"/>
              </a:ext>
            </a:extLst>
          </p:cNvPr>
          <p:cNvSpPr>
            <a:spLocks noGrp="1"/>
          </p:cNvSpPr>
          <p:nvPr>
            <p:ph type="ctrTitle"/>
          </p:nvPr>
        </p:nvSpPr>
        <p:spPr>
          <a:xfrm>
            <a:off x="1524000" y="2235200"/>
            <a:ext cx="9144000" cy="2387600"/>
          </a:xfrm>
        </p:spPr>
        <p:txBody>
          <a:bodyPr>
            <a:normAutofit/>
          </a:bodyPr>
          <a:lstStyle/>
          <a:p>
            <a:r>
              <a:rPr lang="en-US" sz="4400" dirty="0"/>
              <a:t>Pause:</a:t>
            </a:r>
            <a:br>
              <a:rPr lang="en-US" sz="4400" dirty="0"/>
            </a:br>
            <a:r>
              <a:rPr lang="en-US" sz="4400" dirty="0"/>
              <a:t> Any “ah ha!” or additional questions after completing a practice rating?</a:t>
            </a:r>
          </a:p>
        </p:txBody>
      </p:sp>
      <p:sp>
        <p:nvSpPr>
          <p:cNvPr id="7" name="Rectangle 6">
            <a:extLst>
              <a:ext uri="{FF2B5EF4-FFF2-40B4-BE49-F238E27FC236}">
                <a16:creationId xmlns:a16="http://schemas.microsoft.com/office/drawing/2014/main" id="{8D8BE946-0E3D-4AA3-2EDC-434789C79879}"/>
              </a:ext>
            </a:extLst>
          </p:cNvPr>
          <p:cNvSpPr/>
          <p:nvPr/>
        </p:nvSpPr>
        <p:spPr>
          <a:xfrm>
            <a:off x="430306" y="286871"/>
            <a:ext cx="2653553" cy="986117"/>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662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FBBBD8-14FB-AA9D-762C-5FEA60D57F7D}"/>
              </a:ext>
            </a:extLst>
          </p:cNvPr>
          <p:cNvSpPr>
            <a:spLocks noGrp="1"/>
          </p:cNvSpPr>
          <p:nvPr>
            <p:ph type="title"/>
          </p:nvPr>
        </p:nvSpPr>
        <p:spPr/>
        <p:txBody>
          <a:bodyPr/>
          <a:lstStyle/>
          <a:p>
            <a:r>
              <a:rPr lang="en-US" dirty="0"/>
              <a:t>Student Example Scores </a:t>
            </a:r>
          </a:p>
        </p:txBody>
      </p:sp>
      <p:sp>
        <p:nvSpPr>
          <p:cNvPr id="7" name="Text Placeholder 6">
            <a:extLst>
              <a:ext uri="{FF2B5EF4-FFF2-40B4-BE49-F238E27FC236}">
                <a16:creationId xmlns:a16="http://schemas.microsoft.com/office/drawing/2014/main" id="{D3B94BD6-7AF8-DE04-15A7-A7BDF4DAE0F3}"/>
              </a:ext>
            </a:extLst>
          </p:cNvPr>
          <p:cNvSpPr>
            <a:spLocks noGrp="1"/>
          </p:cNvSpPr>
          <p:nvPr>
            <p:ph type="body" sz="half" idx="2"/>
          </p:nvPr>
        </p:nvSpPr>
        <p:spPr/>
        <p:txBody>
          <a:bodyPr>
            <a:normAutofit fontScale="92500" lnSpcReduction="10000"/>
          </a:bodyPr>
          <a:lstStyle/>
          <a:p>
            <a:endParaRPr lang="en-US"/>
          </a:p>
        </p:txBody>
      </p:sp>
      <p:pic>
        <p:nvPicPr>
          <p:cNvPr id="8" name="Picture 7" descr="A diagram of a description&#10;&#10;Description automatically generated with medium confidence">
            <a:extLst>
              <a:ext uri="{FF2B5EF4-FFF2-40B4-BE49-F238E27FC236}">
                <a16:creationId xmlns:a16="http://schemas.microsoft.com/office/drawing/2014/main" id="{5B52B7A8-CAB4-CC6E-81CE-871C20716497}"/>
              </a:ext>
            </a:extLst>
          </p:cNvPr>
          <p:cNvPicPr>
            <a:picLocks noChangeAspect="1"/>
          </p:cNvPicPr>
          <p:nvPr/>
        </p:nvPicPr>
        <p:blipFill>
          <a:blip r:embed="rId3"/>
          <a:stretch>
            <a:fillRect/>
          </a:stretch>
        </p:blipFill>
        <p:spPr>
          <a:xfrm>
            <a:off x="302458" y="2990891"/>
            <a:ext cx="11587082" cy="2893475"/>
          </a:xfrm>
          <a:prstGeom prst="rect">
            <a:avLst/>
          </a:prstGeom>
        </p:spPr>
      </p:pic>
      <p:sp>
        <p:nvSpPr>
          <p:cNvPr id="9" name="TextBox 8">
            <a:extLst>
              <a:ext uri="{FF2B5EF4-FFF2-40B4-BE49-F238E27FC236}">
                <a16:creationId xmlns:a16="http://schemas.microsoft.com/office/drawing/2014/main" id="{57D2E6C0-BD52-3987-DC31-AF920C24FA4D}"/>
              </a:ext>
            </a:extLst>
          </p:cNvPr>
          <p:cNvSpPr txBox="1"/>
          <p:nvPr/>
        </p:nvSpPr>
        <p:spPr>
          <a:xfrm>
            <a:off x="1278648" y="4600902"/>
            <a:ext cx="1695450" cy="646331"/>
          </a:xfrm>
          <a:prstGeom prst="rect">
            <a:avLst/>
          </a:prstGeom>
          <a:noFill/>
        </p:spPr>
        <p:txBody>
          <a:bodyPr wrap="square" rtlCol="0">
            <a:spAutoFit/>
          </a:bodyPr>
          <a:lstStyle/>
          <a:p>
            <a:pPr algn="ctr"/>
            <a:r>
              <a:rPr lang="en-US" b="1" dirty="0"/>
              <a:t>T-scores: </a:t>
            </a:r>
          </a:p>
          <a:p>
            <a:pPr algn="ctr"/>
            <a:r>
              <a:rPr lang="en-US" b="1" dirty="0"/>
              <a:t>28-40</a:t>
            </a:r>
          </a:p>
        </p:txBody>
      </p:sp>
      <p:sp>
        <p:nvSpPr>
          <p:cNvPr id="10" name="TextBox 9">
            <a:extLst>
              <a:ext uri="{FF2B5EF4-FFF2-40B4-BE49-F238E27FC236}">
                <a16:creationId xmlns:a16="http://schemas.microsoft.com/office/drawing/2014/main" id="{DB25B153-FBFC-D968-3F46-AF5CAE1238CB}"/>
              </a:ext>
            </a:extLst>
          </p:cNvPr>
          <p:cNvSpPr txBox="1"/>
          <p:nvPr/>
        </p:nvSpPr>
        <p:spPr>
          <a:xfrm>
            <a:off x="5248273" y="4600902"/>
            <a:ext cx="1695450" cy="646331"/>
          </a:xfrm>
          <a:prstGeom prst="rect">
            <a:avLst/>
          </a:prstGeom>
          <a:noFill/>
        </p:spPr>
        <p:txBody>
          <a:bodyPr wrap="square" rtlCol="0">
            <a:spAutoFit/>
          </a:bodyPr>
          <a:lstStyle/>
          <a:p>
            <a:pPr algn="ctr"/>
            <a:r>
              <a:rPr lang="en-US" b="1" dirty="0"/>
              <a:t>T-scores: </a:t>
            </a:r>
          </a:p>
          <a:p>
            <a:pPr algn="ctr"/>
            <a:r>
              <a:rPr lang="en-US" b="1" dirty="0"/>
              <a:t>41-59</a:t>
            </a:r>
          </a:p>
        </p:txBody>
      </p:sp>
      <p:sp>
        <p:nvSpPr>
          <p:cNvPr id="11" name="TextBox 10">
            <a:extLst>
              <a:ext uri="{FF2B5EF4-FFF2-40B4-BE49-F238E27FC236}">
                <a16:creationId xmlns:a16="http://schemas.microsoft.com/office/drawing/2014/main" id="{D14F6A61-B3CA-A3C3-35B4-705E2C83937F}"/>
              </a:ext>
            </a:extLst>
          </p:cNvPr>
          <p:cNvSpPr txBox="1"/>
          <p:nvPr/>
        </p:nvSpPr>
        <p:spPr>
          <a:xfrm>
            <a:off x="9341725" y="4638571"/>
            <a:ext cx="1695450" cy="646331"/>
          </a:xfrm>
          <a:prstGeom prst="rect">
            <a:avLst/>
          </a:prstGeom>
          <a:noFill/>
        </p:spPr>
        <p:txBody>
          <a:bodyPr wrap="square" rtlCol="0">
            <a:spAutoFit/>
          </a:bodyPr>
          <a:lstStyle/>
          <a:p>
            <a:pPr algn="ctr"/>
            <a:r>
              <a:rPr lang="en-US" b="1" dirty="0"/>
              <a:t>T-scores: </a:t>
            </a:r>
          </a:p>
          <a:p>
            <a:pPr algn="ctr"/>
            <a:r>
              <a:rPr lang="en-US" b="1" dirty="0"/>
              <a:t>60-72</a:t>
            </a:r>
          </a:p>
        </p:txBody>
      </p:sp>
    </p:spTree>
    <p:extLst>
      <p:ext uri="{BB962C8B-B14F-4D97-AF65-F5344CB8AC3E}">
        <p14:creationId xmlns:p14="http://schemas.microsoft.com/office/powerpoint/2010/main" val="453404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165E6-B664-84A3-1D91-032BCC751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3A2A6-3F23-8CCA-D53D-F38CE9D7590B}"/>
              </a:ext>
            </a:extLst>
          </p:cNvPr>
          <p:cNvSpPr>
            <a:spLocks noGrp="1"/>
          </p:cNvSpPr>
          <p:nvPr>
            <p:ph type="title"/>
          </p:nvPr>
        </p:nvSpPr>
        <p:spPr/>
        <p:txBody>
          <a:bodyPr>
            <a:normAutofit/>
          </a:bodyPr>
          <a:lstStyle/>
          <a:p>
            <a:r>
              <a:rPr lang="en-US" sz="4000" dirty="0"/>
              <a:t>Student Example Scores </a:t>
            </a:r>
          </a:p>
        </p:txBody>
      </p:sp>
      <p:pic>
        <p:nvPicPr>
          <p:cNvPr id="5" name="Picture 4">
            <a:extLst>
              <a:ext uri="{FF2B5EF4-FFF2-40B4-BE49-F238E27FC236}">
                <a16:creationId xmlns:a16="http://schemas.microsoft.com/office/drawing/2014/main" id="{24C800D9-D758-1211-76B9-3567886EED41}"/>
              </a:ext>
            </a:extLst>
          </p:cNvPr>
          <p:cNvPicPr>
            <a:picLocks noChangeAspect="1"/>
          </p:cNvPicPr>
          <p:nvPr/>
        </p:nvPicPr>
        <p:blipFill>
          <a:blip r:embed="rId3"/>
          <a:stretch>
            <a:fillRect/>
          </a:stretch>
        </p:blipFill>
        <p:spPr>
          <a:xfrm>
            <a:off x="209550" y="1951988"/>
            <a:ext cx="11772900" cy="4754949"/>
          </a:xfrm>
          <a:prstGeom prst="rect">
            <a:avLst/>
          </a:prstGeom>
        </p:spPr>
      </p:pic>
    </p:spTree>
    <p:extLst>
      <p:ext uri="{BB962C8B-B14F-4D97-AF65-F5344CB8AC3E}">
        <p14:creationId xmlns:p14="http://schemas.microsoft.com/office/powerpoint/2010/main" val="620683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15CF5-0F72-8FA6-4354-4802E3753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989D59-E871-C917-F77A-3A0B743D1439}"/>
              </a:ext>
            </a:extLst>
          </p:cNvPr>
          <p:cNvSpPr>
            <a:spLocks noGrp="1"/>
          </p:cNvSpPr>
          <p:nvPr>
            <p:ph type="title"/>
          </p:nvPr>
        </p:nvSpPr>
        <p:spPr/>
        <p:txBody>
          <a:bodyPr>
            <a:normAutofit/>
          </a:bodyPr>
          <a:lstStyle/>
          <a:p>
            <a:r>
              <a:rPr lang="en-US" sz="4000" dirty="0"/>
              <a:t>Student Example Scores </a:t>
            </a:r>
          </a:p>
        </p:txBody>
      </p:sp>
      <p:pic>
        <p:nvPicPr>
          <p:cNvPr id="4" name="Picture 3">
            <a:extLst>
              <a:ext uri="{FF2B5EF4-FFF2-40B4-BE49-F238E27FC236}">
                <a16:creationId xmlns:a16="http://schemas.microsoft.com/office/drawing/2014/main" id="{BC206B96-7EF8-FFC5-8125-FC32FFC35010}"/>
              </a:ext>
            </a:extLst>
          </p:cNvPr>
          <p:cNvPicPr>
            <a:picLocks noChangeAspect="1"/>
          </p:cNvPicPr>
          <p:nvPr/>
        </p:nvPicPr>
        <p:blipFill>
          <a:blip r:embed="rId3"/>
          <a:stretch>
            <a:fillRect/>
          </a:stretch>
        </p:blipFill>
        <p:spPr>
          <a:xfrm>
            <a:off x="304800" y="1832634"/>
            <a:ext cx="11582400" cy="4884145"/>
          </a:xfrm>
          <a:prstGeom prst="rect">
            <a:avLst/>
          </a:prstGeom>
        </p:spPr>
      </p:pic>
    </p:spTree>
    <p:extLst>
      <p:ext uri="{BB962C8B-B14F-4D97-AF65-F5344CB8AC3E}">
        <p14:creationId xmlns:p14="http://schemas.microsoft.com/office/powerpoint/2010/main" val="4102792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4FDA8C-963E-627D-0D80-C9D4F3AE2F71}"/>
              </a:ext>
            </a:extLst>
          </p:cNvPr>
          <p:cNvSpPr>
            <a:spLocks noGrp="1"/>
          </p:cNvSpPr>
          <p:nvPr>
            <p:ph type="title"/>
          </p:nvPr>
        </p:nvSpPr>
        <p:spPr/>
        <p:txBody>
          <a:bodyPr>
            <a:normAutofit/>
          </a:bodyPr>
          <a:lstStyle/>
          <a:p>
            <a:r>
              <a:rPr lang="en-US" sz="3600"/>
              <a:t>Session Structure</a:t>
            </a:r>
          </a:p>
        </p:txBody>
      </p:sp>
      <p:sp>
        <p:nvSpPr>
          <p:cNvPr id="8" name="Content Placeholder 7">
            <a:extLst>
              <a:ext uri="{FF2B5EF4-FFF2-40B4-BE49-F238E27FC236}">
                <a16:creationId xmlns:a16="http://schemas.microsoft.com/office/drawing/2014/main" id="{5D85EA81-B6EF-19DF-1B3A-7F8745106174}"/>
              </a:ext>
            </a:extLst>
          </p:cNvPr>
          <p:cNvSpPr>
            <a:spLocks noGrp="1"/>
          </p:cNvSpPr>
          <p:nvPr>
            <p:ph idx="1"/>
          </p:nvPr>
        </p:nvSpPr>
        <p:spPr>
          <a:xfrm>
            <a:off x="193901" y="1855937"/>
            <a:ext cx="10958193" cy="4707548"/>
          </a:xfrm>
        </p:spPr>
        <p:txBody>
          <a:bodyPr>
            <a:normAutofit fontScale="92500" lnSpcReduction="20000"/>
          </a:bodyPr>
          <a:lstStyle/>
          <a:p>
            <a:pPr>
              <a:lnSpc>
                <a:spcPct val="120000"/>
              </a:lnSpc>
            </a:pPr>
            <a:r>
              <a:rPr lang="en-US" sz="3300" dirty="0"/>
              <a:t>Introductory overview of the DESSA System and assessments </a:t>
            </a:r>
          </a:p>
          <a:p>
            <a:pPr marL="0" indent="0">
              <a:lnSpc>
                <a:spcPct val="120000"/>
              </a:lnSpc>
              <a:buNone/>
            </a:pPr>
            <a:endParaRPr lang="en-US" sz="3300" dirty="0"/>
          </a:p>
          <a:p>
            <a:pPr>
              <a:lnSpc>
                <a:spcPct val="120000"/>
              </a:lnSpc>
            </a:pPr>
            <a:r>
              <a:rPr lang="en-US" sz="3300" dirty="0"/>
              <a:t>Put any questions in the chat for your leaders to address</a:t>
            </a:r>
          </a:p>
          <a:p>
            <a:pPr>
              <a:lnSpc>
                <a:spcPct val="120000"/>
              </a:lnSpc>
            </a:pPr>
            <a:endParaRPr lang="en-US" sz="3300" dirty="0"/>
          </a:p>
          <a:p>
            <a:pPr>
              <a:lnSpc>
                <a:spcPct val="120000"/>
              </a:lnSpc>
            </a:pPr>
            <a:r>
              <a:rPr lang="en-US" sz="3300" dirty="0"/>
              <a:t>Logistics:</a:t>
            </a:r>
          </a:p>
          <a:p>
            <a:pPr lvl="1">
              <a:lnSpc>
                <a:spcPct val="120000"/>
              </a:lnSpc>
            </a:pPr>
            <a:r>
              <a:rPr lang="en-US" sz="2900" dirty="0"/>
              <a:t>Session Length: 60 Minutes</a:t>
            </a:r>
          </a:p>
          <a:p>
            <a:pPr lvl="1">
              <a:lnSpc>
                <a:spcPct val="120000"/>
              </a:lnSpc>
            </a:pPr>
            <a:r>
              <a:rPr lang="en-US" sz="2900" dirty="0"/>
              <a:t>Halfway through, we will take a brief break!</a:t>
            </a:r>
            <a:endParaRPr lang="en-US" sz="2400" dirty="0"/>
          </a:p>
        </p:txBody>
      </p:sp>
      <p:sp>
        <p:nvSpPr>
          <p:cNvPr id="9" name="Text Placeholder 8">
            <a:extLst>
              <a:ext uri="{FF2B5EF4-FFF2-40B4-BE49-F238E27FC236}">
                <a16:creationId xmlns:a16="http://schemas.microsoft.com/office/drawing/2014/main" id="{D1A159C5-0906-3EE5-89B8-3B0463A6AF5E}"/>
              </a:ext>
            </a:extLst>
          </p:cNvPr>
          <p:cNvSpPr>
            <a:spLocks noGrp="1"/>
          </p:cNvSpPr>
          <p:nvPr>
            <p:ph type="body"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1879394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B7D30-839B-E2DD-0B78-720B39FB9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88B281-F70D-4E99-26BF-45A092DC78F9}"/>
              </a:ext>
            </a:extLst>
          </p:cNvPr>
          <p:cNvSpPr>
            <a:spLocks noGrp="1"/>
          </p:cNvSpPr>
          <p:nvPr>
            <p:ph type="title"/>
          </p:nvPr>
        </p:nvSpPr>
        <p:spPr/>
        <p:txBody>
          <a:bodyPr>
            <a:normAutofit/>
          </a:bodyPr>
          <a:lstStyle/>
          <a:p>
            <a:r>
              <a:rPr lang="en-US" sz="4000" dirty="0"/>
              <a:t>Student Example Scores </a:t>
            </a:r>
          </a:p>
        </p:txBody>
      </p:sp>
      <p:pic>
        <p:nvPicPr>
          <p:cNvPr id="4" name="Picture 3">
            <a:extLst>
              <a:ext uri="{FF2B5EF4-FFF2-40B4-BE49-F238E27FC236}">
                <a16:creationId xmlns:a16="http://schemas.microsoft.com/office/drawing/2014/main" id="{815312F0-9331-7057-7771-1869BEC763B2}"/>
              </a:ext>
            </a:extLst>
          </p:cNvPr>
          <p:cNvPicPr>
            <a:picLocks noChangeAspect="1"/>
          </p:cNvPicPr>
          <p:nvPr/>
        </p:nvPicPr>
        <p:blipFill>
          <a:blip r:embed="rId3"/>
          <a:stretch>
            <a:fillRect/>
          </a:stretch>
        </p:blipFill>
        <p:spPr>
          <a:xfrm>
            <a:off x="71717" y="2367203"/>
            <a:ext cx="12048565" cy="3978828"/>
          </a:xfrm>
          <a:prstGeom prst="rect">
            <a:avLst/>
          </a:prstGeom>
        </p:spPr>
      </p:pic>
    </p:spTree>
    <p:extLst>
      <p:ext uri="{BB962C8B-B14F-4D97-AF65-F5344CB8AC3E}">
        <p14:creationId xmlns:p14="http://schemas.microsoft.com/office/powerpoint/2010/main" val="3002808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4F64-C39D-CE63-75F2-06B0589DA519}"/>
              </a:ext>
            </a:extLst>
          </p:cNvPr>
          <p:cNvSpPr>
            <a:spLocks noGrp="1"/>
          </p:cNvSpPr>
          <p:nvPr>
            <p:ph type="title"/>
          </p:nvPr>
        </p:nvSpPr>
        <p:spPr/>
        <p:txBody>
          <a:bodyPr/>
          <a:lstStyle/>
          <a:p>
            <a:pPr>
              <a:lnSpc>
                <a:spcPct val="150000"/>
              </a:lnSpc>
            </a:pPr>
            <a:r>
              <a:rPr lang="en-US" dirty="0"/>
              <a:t>The Educator Portal</a:t>
            </a:r>
          </a:p>
        </p:txBody>
      </p:sp>
      <p:pic>
        <p:nvPicPr>
          <p:cNvPr id="8194" name="Picture 2" descr="Schoolizer - How to Become the Best Computer Teacher? 7 Steps You Must  Follow">
            <a:extLst>
              <a:ext uri="{FF2B5EF4-FFF2-40B4-BE49-F238E27FC236}">
                <a16:creationId xmlns:a16="http://schemas.microsoft.com/office/drawing/2014/main" id="{DF7344B4-71DF-A122-0CFB-62F77779D9C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9853" r="19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14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834D-98FB-3203-8221-514A262BF503}"/>
              </a:ext>
            </a:extLst>
          </p:cNvPr>
          <p:cNvSpPr>
            <a:spLocks noGrp="1"/>
          </p:cNvSpPr>
          <p:nvPr>
            <p:ph type="title"/>
          </p:nvPr>
        </p:nvSpPr>
        <p:spPr/>
        <p:txBody>
          <a:bodyPr>
            <a:normAutofit/>
          </a:bodyPr>
          <a:lstStyle/>
          <a:p>
            <a:r>
              <a:rPr lang="en-US" sz="4000"/>
              <a:t>User Roles in the DESSA System</a:t>
            </a:r>
          </a:p>
        </p:txBody>
      </p:sp>
      <p:sp>
        <p:nvSpPr>
          <p:cNvPr id="4" name="Text Placeholder 3">
            <a:extLst>
              <a:ext uri="{FF2B5EF4-FFF2-40B4-BE49-F238E27FC236}">
                <a16:creationId xmlns:a16="http://schemas.microsoft.com/office/drawing/2014/main" id="{49D9F2A6-8BC8-5F8B-FAEC-1821108F9A3C}"/>
              </a:ext>
            </a:extLst>
          </p:cNvPr>
          <p:cNvSpPr>
            <a:spLocks noGrp="1"/>
          </p:cNvSpPr>
          <p:nvPr>
            <p:ph type="body" sz="half" idx="2"/>
          </p:nvPr>
        </p:nvSpPr>
        <p:spPr/>
        <p:txBody>
          <a:bodyPr>
            <a:normAutofit fontScale="92500" lnSpcReduction="10000"/>
          </a:bodyPr>
          <a:lstStyle/>
          <a:p>
            <a:endParaRPr lang="en-US"/>
          </a:p>
        </p:txBody>
      </p:sp>
      <p:pic>
        <p:nvPicPr>
          <p:cNvPr id="5" name="Picture 4" descr="A picture containing text, sign&#10;&#10;Description automatically generated">
            <a:extLst>
              <a:ext uri="{FF2B5EF4-FFF2-40B4-BE49-F238E27FC236}">
                <a16:creationId xmlns:a16="http://schemas.microsoft.com/office/drawing/2014/main" id="{BF2A1A34-CC5F-B09B-D4D7-5823AA53F4F5}"/>
              </a:ext>
            </a:extLst>
          </p:cNvPr>
          <p:cNvPicPr>
            <a:picLocks noChangeAspect="1"/>
          </p:cNvPicPr>
          <p:nvPr/>
        </p:nvPicPr>
        <p:blipFill>
          <a:blip r:embed="rId3"/>
          <a:stretch>
            <a:fillRect/>
          </a:stretch>
        </p:blipFill>
        <p:spPr>
          <a:xfrm>
            <a:off x="639515" y="1931434"/>
            <a:ext cx="3487305" cy="3487305"/>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69CDDA93-3BE5-E750-796D-A3F34481D16D}"/>
              </a:ext>
            </a:extLst>
          </p:cNvPr>
          <p:cNvPicPr>
            <a:picLocks noChangeAspect="1"/>
          </p:cNvPicPr>
          <p:nvPr/>
        </p:nvPicPr>
        <p:blipFill>
          <a:blip r:embed="rId4"/>
          <a:stretch>
            <a:fillRect/>
          </a:stretch>
        </p:blipFill>
        <p:spPr>
          <a:xfrm>
            <a:off x="8040129" y="1931435"/>
            <a:ext cx="3487304" cy="3487304"/>
          </a:xfrm>
          <a:prstGeom prst="rect">
            <a:avLst/>
          </a:prstGeom>
        </p:spPr>
      </p:pic>
      <p:sp>
        <p:nvSpPr>
          <p:cNvPr id="7" name="TextBox 6">
            <a:extLst>
              <a:ext uri="{FF2B5EF4-FFF2-40B4-BE49-F238E27FC236}">
                <a16:creationId xmlns:a16="http://schemas.microsoft.com/office/drawing/2014/main" id="{ED420B14-4FBF-960F-009F-7A004DEB3D46}"/>
              </a:ext>
            </a:extLst>
          </p:cNvPr>
          <p:cNvSpPr txBox="1"/>
          <p:nvPr/>
        </p:nvSpPr>
        <p:spPr>
          <a:xfrm>
            <a:off x="8486029" y="5640155"/>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reports for their assigned students.</a:t>
            </a:r>
          </a:p>
        </p:txBody>
      </p:sp>
      <p:sp>
        <p:nvSpPr>
          <p:cNvPr id="8" name="TextBox 7">
            <a:extLst>
              <a:ext uri="{FF2B5EF4-FFF2-40B4-BE49-F238E27FC236}">
                <a16:creationId xmlns:a16="http://schemas.microsoft.com/office/drawing/2014/main" id="{C8462946-5F57-FE40-994B-3522AAE87729}"/>
              </a:ext>
            </a:extLst>
          </p:cNvPr>
          <p:cNvSpPr txBox="1"/>
          <p:nvPr/>
        </p:nvSpPr>
        <p:spPr>
          <a:xfrm>
            <a:off x="4952583" y="5640155"/>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reports from their site only.</a:t>
            </a:r>
          </a:p>
        </p:txBody>
      </p:sp>
      <p:sp>
        <p:nvSpPr>
          <p:cNvPr id="9" name="TextBox 8">
            <a:extLst>
              <a:ext uri="{FF2B5EF4-FFF2-40B4-BE49-F238E27FC236}">
                <a16:creationId xmlns:a16="http://schemas.microsoft.com/office/drawing/2014/main" id="{4AED0210-4E55-2685-7B3D-163B01938AD1}"/>
              </a:ext>
            </a:extLst>
          </p:cNvPr>
          <p:cNvSpPr txBox="1"/>
          <p:nvPr/>
        </p:nvSpPr>
        <p:spPr>
          <a:xfrm>
            <a:off x="751693" y="5640155"/>
            <a:ext cx="32629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all reports for the program, sites, and students.</a:t>
            </a:r>
          </a:p>
        </p:txBody>
      </p:sp>
      <p:pic>
        <p:nvPicPr>
          <p:cNvPr id="10" name="Picture 9" descr="A picture containing text, sign&#10;&#10;Description automatically generated">
            <a:extLst>
              <a:ext uri="{FF2B5EF4-FFF2-40B4-BE49-F238E27FC236}">
                <a16:creationId xmlns:a16="http://schemas.microsoft.com/office/drawing/2014/main" id="{A7E2ED58-417D-9052-CAA8-3147F971A1CC}"/>
              </a:ext>
            </a:extLst>
          </p:cNvPr>
          <p:cNvPicPr>
            <a:picLocks noChangeAspect="1"/>
          </p:cNvPicPr>
          <p:nvPr/>
        </p:nvPicPr>
        <p:blipFill>
          <a:blip r:embed="rId5"/>
          <a:stretch>
            <a:fillRect/>
          </a:stretch>
        </p:blipFill>
        <p:spPr>
          <a:xfrm>
            <a:off x="4339822" y="1931434"/>
            <a:ext cx="3487305" cy="3487305"/>
          </a:xfrm>
          <a:prstGeom prst="rect">
            <a:avLst/>
          </a:prstGeom>
        </p:spPr>
      </p:pic>
    </p:spTree>
    <p:extLst>
      <p:ext uri="{BB962C8B-B14F-4D97-AF65-F5344CB8AC3E}">
        <p14:creationId xmlns:p14="http://schemas.microsoft.com/office/powerpoint/2010/main" val="1323912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AE53F7-5B92-2F26-C877-BB726ABD49A3}"/>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E7CC2BC0-C973-7A28-C9F6-1DFBA1850482}"/>
              </a:ext>
            </a:extLst>
          </p:cNvPr>
          <p:cNvSpPr>
            <a:spLocks noGrp="1"/>
          </p:cNvSpPr>
          <p:nvPr>
            <p:ph type="title"/>
          </p:nvPr>
        </p:nvSpPr>
        <p:spPr/>
        <p:txBody>
          <a:bodyPr>
            <a:normAutofit/>
          </a:bodyPr>
          <a:lstStyle/>
          <a:p>
            <a:r>
              <a:rPr lang="en-US" sz="4000"/>
              <a:t>Site Leader Dashboard</a:t>
            </a:r>
          </a:p>
        </p:txBody>
      </p:sp>
      <p:pic>
        <p:nvPicPr>
          <p:cNvPr id="6" name="Picture 5">
            <a:extLst>
              <a:ext uri="{FF2B5EF4-FFF2-40B4-BE49-F238E27FC236}">
                <a16:creationId xmlns:a16="http://schemas.microsoft.com/office/drawing/2014/main" id="{3185BD50-708F-FCEA-E9E2-8DA32C7854CC}"/>
              </a:ext>
            </a:extLst>
          </p:cNvPr>
          <p:cNvPicPr>
            <a:picLocks noChangeAspect="1"/>
          </p:cNvPicPr>
          <p:nvPr/>
        </p:nvPicPr>
        <p:blipFill>
          <a:blip r:embed="rId3"/>
          <a:stretch>
            <a:fillRect/>
          </a:stretch>
        </p:blipFill>
        <p:spPr>
          <a:xfrm>
            <a:off x="1801521" y="1377637"/>
            <a:ext cx="9092904" cy="5114758"/>
          </a:xfrm>
          <a:prstGeom prst="rect">
            <a:avLst/>
          </a:prstGeom>
          <a:ln w="28575">
            <a:solidFill>
              <a:srgbClr val="00325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2749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BA5E8-584C-0A46-0EB8-A42D0C3533DC}"/>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800509F0-5148-7E3A-847D-18E745F51046}"/>
              </a:ext>
            </a:extLst>
          </p:cNvPr>
          <p:cNvSpPr>
            <a:spLocks noGrp="1"/>
          </p:cNvSpPr>
          <p:nvPr>
            <p:ph type="title"/>
          </p:nvPr>
        </p:nvSpPr>
        <p:spPr/>
        <p:txBody>
          <a:bodyPr>
            <a:normAutofit/>
          </a:bodyPr>
          <a:lstStyle/>
          <a:p>
            <a:r>
              <a:rPr lang="en-US" sz="4000"/>
              <a:t>Educator Dashboard</a:t>
            </a:r>
          </a:p>
        </p:txBody>
      </p:sp>
      <p:pic>
        <p:nvPicPr>
          <p:cNvPr id="4" name="Picture 5" descr="Graphical user interface, application, website&#10;&#10;Description automatically generated">
            <a:extLst>
              <a:ext uri="{FF2B5EF4-FFF2-40B4-BE49-F238E27FC236}">
                <a16:creationId xmlns:a16="http://schemas.microsoft.com/office/drawing/2014/main" id="{552464EA-8A10-85DB-4658-CAAED829CAFF}"/>
              </a:ext>
            </a:extLst>
          </p:cNvPr>
          <p:cNvPicPr>
            <a:picLocks noChangeAspect="1"/>
          </p:cNvPicPr>
          <p:nvPr/>
        </p:nvPicPr>
        <p:blipFill rotWithShape="1">
          <a:blip r:embed="rId3"/>
          <a:srcRect t="6842" b="7058"/>
          <a:stretch/>
        </p:blipFill>
        <p:spPr>
          <a:xfrm>
            <a:off x="0" y="2371756"/>
            <a:ext cx="6417502" cy="3126520"/>
          </a:xfrm>
          <a:prstGeom prst="rect">
            <a:avLst/>
          </a:prstGeom>
          <a:noFill/>
          <a:ln>
            <a:solidFill>
              <a:srgbClr val="00325E"/>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854FCB9-436E-8EB8-1ED8-29B1EBAD1597}"/>
              </a:ext>
            </a:extLst>
          </p:cNvPr>
          <p:cNvPicPr>
            <a:picLocks noChangeAspect="1"/>
          </p:cNvPicPr>
          <p:nvPr/>
        </p:nvPicPr>
        <p:blipFill>
          <a:blip r:embed="rId4"/>
          <a:stretch>
            <a:fillRect/>
          </a:stretch>
        </p:blipFill>
        <p:spPr>
          <a:xfrm>
            <a:off x="6578832" y="2371756"/>
            <a:ext cx="5558258" cy="3126520"/>
          </a:xfrm>
          <a:prstGeom prst="rect">
            <a:avLst/>
          </a:prstGeom>
          <a:ln>
            <a:solidFill>
              <a:srgbClr val="00325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6816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0DB0-A69A-1DE3-A58D-8A1CA2E9491B}"/>
              </a:ext>
            </a:extLst>
          </p:cNvPr>
          <p:cNvSpPr>
            <a:spLocks noGrp="1"/>
          </p:cNvSpPr>
          <p:nvPr>
            <p:ph type="title"/>
          </p:nvPr>
        </p:nvSpPr>
        <p:spPr/>
        <p:txBody>
          <a:bodyPr>
            <a:normAutofit/>
          </a:bodyPr>
          <a:lstStyle/>
          <a:p>
            <a:r>
              <a:rPr lang="en-US" sz="4000" dirty="0"/>
              <a:t>Ratings Tab</a:t>
            </a:r>
          </a:p>
        </p:txBody>
      </p:sp>
      <p:sp>
        <p:nvSpPr>
          <p:cNvPr id="4" name="Text Placeholder 3">
            <a:extLst>
              <a:ext uri="{FF2B5EF4-FFF2-40B4-BE49-F238E27FC236}">
                <a16:creationId xmlns:a16="http://schemas.microsoft.com/office/drawing/2014/main" id="{80703211-54A5-A343-323F-04143755B44F}"/>
              </a:ext>
            </a:extLst>
          </p:cNvPr>
          <p:cNvSpPr>
            <a:spLocks noGrp="1"/>
          </p:cNvSpPr>
          <p:nvPr>
            <p:ph type="body" sz="half" idx="2"/>
          </p:nvPr>
        </p:nvSpPr>
        <p:spPr/>
        <p:txBody>
          <a:bodyPr>
            <a:normAutofit fontScale="92500" lnSpcReduction="10000"/>
          </a:bodyPr>
          <a:lstStyle/>
          <a:p>
            <a:endParaRPr lang="en-US"/>
          </a:p>
        </p:txBody>
      </p:sp>
      <p:sp>
        <p:nvSpPr>
          <p:cNvPr id="5" name="Text Placeholder 6">
            <a:extLst>
              <a:ext uri="{FF2B5EF4-FFF2-40B4-BE49-F238E27FC236}">
                <a16:creationId xmlns:a16="http://schemas.microsoft.com/office/drawing/2014/main" id="{8C221BBC-7E7D-29CC-C048-AC4E55DEF18F}"/>
              </a:ext>
            </a:extLst>
          </p:cNvPr>
          <p:cNvSpPr txBox="1">
            <a:spLocks/>
          </p:cNvSpPr>
          <p:nvPr/>
        </p:nvSpPr>
        <p:spPr>
          <a:xfrm>
            <a:off x="312686" y="2884758"/>
            <a:ext cx="3510916" cy="24303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Login to your Educator Portal.</a:t>
            </a: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endPar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endParaRP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Click the Ratings tab.</a:t>
            </a:r>
          </a:p>
          <a:p>
            <a:pPr marL="0" marR="0" lvl="0" indent="0"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None/>
              <a:tabLst/>
              <a:defRPr/>
            </a:pPr>
            <a:endParaRPr kumimoji="0" lang="en-US" b="0" i="0" u="none" strike="noStrike" kern="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1E6EF9C1-EEAD-E47A-062B-1B18C86EB4C3}"/>
              </a:ext>
            </a:extLst>
          </p:cNvPr>
          <p:cNvPicPr>
            <a:picLocks noChangeAspect="1"/>
          </p:cNvPicPr>
          <p:nvPr/>
        </p:nvPicPr>
        <p:blipFill>
          <a:blip r:embed="rId3"/>
          <a:stretch>
            <a:fillRect/>
          </a:stretch>
        </p:blipFill>
        <p:spPr>
          <a:xfrm>
            <a:off x="4150084" y="2135500"/>
            <a:ext cx="7418523" cy="4172919"/>
          </a:xfrm>
          <a:prstGeom prst="rect">
            <a:avLst/>
          </a:prstGeom>
          <a:ln w="28575">
            <a:solidFill>
              <a:srgbClr val="00325B"/>
            </a:solidFill>
          </a:ln>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01E42711-3BD9-9329-B620-91D8B18FF098}"/>
              </a:ext>
            </a:extLst>
          </p:cNvPr>
          <p:cNvSpPr/>
          <p:nvPr/>
        </p:nvSpPr>
        <p:spPr>
          <a:xfrm>
            <a:off x="5183307" y="2207803"/>
            <a:ext cx="506277" cy="195423"/>
          </a:xfrm>
          <a:prstGeom prst="roundRect">
            <a:avLst/>
          </a:prstGeom>
          <a:noFill/>
          <a:ln w="25400" cap="flat" cmpd="sng" algn="ctr">
            <a:solidFill>
              <a:srgbClr val="FDC109"/>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Gotham Light"/>
              <a:ea typeface="+mn-ea"/>
              <a:cs typeface="+mn-cs"/>
              <a:sym typeface="Arial"/>
            </a:endParaRPr>
          </a:p>
        </p:txBody>
      </p:sp>
      <p:cxnSp>
        <p:nvCxnSpPr>
          <p:cNvPr id="8" name="Straight Arrow Connector 7">
            <a:extLst>
              <a:ext uri="{FF2B5EF4-FFF2-40B4-BE49-F238E27FC236}">
                <a16:creationId xmlns:a16="http://schemas.microsoft.com/office/drawing/2014/main" id="{1B2AEDD5-586F-A3C8-474C-3ED62B30AB96}"/>
              </a:ext>
            </a:extLst>
          </p:cNvPr>
          <p:cNvCxnSpPr>
            <a:cxnSpLocks/>
          </p:cNvCxnSpPr>
          <p:nvPr/>
        </p:nvCxnSpPr>
        <p:spPr>
          <a:xfrm flipH="1">
            <a:off x="5474637" y="1561612"/>
            <a:ext cx="483585" cy="610040"/>
          </a:xfrm>
          <a:prstGeom prst="straightConnector1">
            <a:avLst/>
          </a:prstGeom>
          <a:noFill/>
          <a:ln w="57150" cap="flat" cmpd="sng" algn="ctr">
            <a:solidFill>
              <a:srgbClr val="FDC109"/>
            </a:solidFill>
            <a:prstDash val="solid"/>
            <a:tailEnd type="triangle"/>
          </a:ln>
          <a:effectLst/>
        </p:spPr>
      </p:cxnSp>
    </p:spTree>
    <p:extLst>
      <p:ext uri="{BB962C8B-B14F-4D97-AF65-F5344CB8AC3E}">
        <p14:creationId xmlns:p14="http://schemas.microsoft.com/office/powerpoint/2010/main" val="2338079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A61A-ED1E-5658-AF41-3AF5D4A457EE}"/>
              </a:ext>
            </a:extLst>
          </p:cNvPr>
          <p:cNvSpPr>
            <a:spLocks noGrp="1"/>
          </p:cNvSpPr>
          <p:nvPr>
            <p:ph type="title"/>
          </p:nvPr>
        </p:nvSpPr>
        <p:spPr/>
        <p:txBody>
          <a:bodyPr>
            <a:normAutofit/>
          </a:bodyPr>
          <a:lstStyle/>
          <a:p>
            <a:r>
              <a:rPr lang="en-US" sz="4000"/>
              <a:t>Ratings Tab</a:t>
            </a:r>
          </a:p>
        </p:txBody>
      </p:sp>
      <p:sp>
        <p:nvSpPr>
          <p:cNvPr id="4" name="Text Placeholder 3">
            <a:extLst>
              <a:ext uri="{FF2B5EF4-FFF2-40B4-BE49-F238E27FC236}">
                <a16:creationId xmlns:a16="http://schemas.microsoft.com/office/drawing/2014/main" id="{3467B393-BAAD-D227-B00F-4B76F1B1A89B}"/>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53497AA0-099E-3EF5-F24C-259C33E41C49}"/>
              </a:ext>
            </a:extLst>
          </p:cNvPr>
          <p:cNvPicPr>
            <a:picLocks noChangeAspect="1"/>
          </p:cNvPicPr>
          <p:nvPr/>
        </p:nvPicPr>
        <p:blipFill>
          <a:blip r:embed="rId3"/>
          <a:stretch>
            <a:fillRect/>
          </a:stretch>
        </p:blipFill>
        <p:spPr>
          <a:xfrm>
            <a:off x="3244475" y="1874634"/>
            <a:ext cx="8724965" cy="4890165"/>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147004C5-4903-62E0-D26F-7EDFF5326B79}"/>
              </a:ext>
            </a:extLst>
          </p:cNvPr>
          <p:cNvSpPr txBox="1">
            <a:spLocks/>
          </p:cNvSpPr>
          <p:nvPr/>
        </p:nvSpPr>
        <p:spPr>
          <a:xfrm>
            <a:off x="222560" y="2445933"/>
            <a:ext cx="2727960" cy="37475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 The Ratings tab shows the assigned roster of students.</a:t>
            </a:r>
          </a:p>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Answer all DESSA 2 mini questions.</a:t>
            </a:r>
          </a:p>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Educators can skip up to 2 questions on DESSA 2</a:t>
            </a:r>
          </a:p>
        </p:txBody>
      </p:sp>
    </p:spTree>
    <p:extLst>
      <p:ext uri="{BB962C8B-B14F-4D97-AF65-F5344CB8AC3E}">
        <p14:creationId xmlns:p14="http://schemas.microsoft.com/office/powerpoint/2010/main" val="1103098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50C95-1DBA-913F-54C8-D176CCED0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0406D-BE54-6706-948C-86F74DA917C8}"/>
              </a:ext>
            </a:extLst>
          </p:cNvPr>
          <p:cNvSpPr>
            <a:spLocks noGrp="1"/>
          </p:cNvSpPr>
          <p:nvPr>
            <p:ph type="title"/>
          </p:nvPr>
        </p:nvSpPr>
        <p:spPr/>
        <p:txBody>
          <a:bodyPr>
            <a:normAutofit/>
          </a:bodyPr>
          <a:lstStyle/>
          <a:p>
            <a:r>
              <a:rPr lang="en-US" sz="4000" dirty="0"/>
              <a:t>Ratings Tab</a:t>
            </a:r>
          </a:p>
        </p:txBody>
      </p:sp>
      <p:sp>
        <p:nvSpPr>
          <p:cNvPr id="4" name="Text Placeholder 3">
            <a:extLst>
              <a:ext uri="{FF2B5EF4-FFF2-40B4-BE49-F238E27FC236}">
                <a16:creationId xmlns:a16="http://schemas.microsoft.com/office/drawing/2014/main" id="{77853172-408D-4E7C-A01F-43E8459EE30D}"/>
              </a:ext>
            </a:extLst>
          </p:cNvPr>
          <p:cNvSpPr>
            <a:spLocks noGrp="1"/>
          </p:cNvSpPr>
          <p:nvPr>
            <p:ph type="body" sz="half" idx="2"/>
          </p:nvPr>
        </p:nvSpPr>
        <p:spPr/>
        <p:txBody>
          <a:bodyPr>
            <a:normAutofit fontScale="92500" lnSpcReduction="10000"/>
          </a:bodyPr>
          <a:lstStyle/>
          <a:p>
            <a:endParaRPr lang="en-US"/>
          </a:p>
        </p:txBody>
      </p:sp>
      <p:sp>
        <p:nvSpPr>
          <p:cNvPr id="3" name="Text Placeholder 6">
            <a:extLst>
              <a:ext uri="{FF2B5EF4-FFF2-40B4-BE49-F238E27FC236}">
                <a16:creationId xmlns:a16="http://schemas.microsoft.com/office/drawing/2014/main" id="{6F13F3DC-D5E3-7900-B896-B29A8963994F}"/>
              </a:ext>
            </a:extLst>
          </p:cNvPr>
          <p:cNvSpPr txBox="1">
            <a:spLocks/>
          </p:cNvSpPr>
          <p:nvPr/>
        </p:nvSpPr>
        <p:spPr>
          <a:xfrm>
            <a:off x="708659" y="2234444"/>
            <a:ext cx="3128625" cy="3985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457189">
              <a:lnSpc>
                <a:spcPct val="107000"/>
              </a:lnSpc>
              <a:spcBef>
                <a:spcPts val="0"/>
              </a:spcBef>
              <a:spcAft>
                <a:spcPts val="1067"/>
              </a:spcAft>
              <a:buClr>
                <a:srgbClr val="20252E"/>
              </a:buClr>
              <a:buFont typeface="+mj-lt"/>
              <a:buAutoNum type="arabicPeriod" startAt="3"/>
              <a:defRPr/>
            </a:pPr>
            <a:r>
              <a:rPr lang="en-US" kern="100" dirty="0">
                <a:solidFill>
                  <a:srgbClr val="20252E"/>
                </a:solidFill>
                <a:latin typeface="Arial" panose="020B0604020202020204"/>
                <a:cs typeface="Times New Roman" panose="02020603050405020304" pitchFamily="18" charset="0"/>
              </a:rPr>
              <a:t>Select a student to rate.</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dirty="0">
                <a:solidFill>
                  <a:srgbClr val="20252E"/>
                </a:solidFill>
                <a:latin typeface="Arial" panose="020B0604020202020204"/>
                <a:cs typeface="Times New Roman" panose="02020603050405020304" pitchFamily="18" charset="0"/>
              </a:rPr>
              <a:t>Read the instructions.</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dirty="0">
                <a:solidFill>
                  <a:srgbClr val="20252E"/>
                </a:solidFill>
                <a:latin typeface="Arial" panose="020B0604020202020204"/>
                <a:cs typeface="Times New Roman" panose="02020603050405020304" pitchFamily="18" charset="0"/>
              </a:rPr>
              <a:t>Answer every question as honestly as possible.</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dirty="0">
                <a:solidFill>
                  <a:srgbClr val="20252E"/>
                </a:solidFill>
                <a:latin typeface="Arial" panose="020B0604020202020204"/>
                <a:cs typeface="Times New Roman" panose="02020603050405020304" pitchFamily="18" charset="0"/>
              </a:rPr>
              <a:t>Click “Submit”.</a:t>
            </a:r>
          </a:p>
          <a:p>
            <a:pPr marL="457189">
              <a:lnSpc>
                <a:spcPct val="107000"/>
              </a:lnSpc>
              <a:spcBef>
                <a:spcPts val="0"/>
              </a:spcBef>
              <a:spcAft>
                <a:spcPts val="1067"/>
              </a:spcAft>
              <a:buClr>
                <a:srgbClr val="20252E"/>
              </a:buClr>
              <a:buFont typeface="Arial" panose="020B0604020202020204" pitchFamily="34" charset="0"/>
              <a:buAutoNum type="arabicPeriod" startAt="3"/>
              <a:defRPr/>
            </a:pPr>
            <a:endParaRPr lang="en-US" kern="0" dirty="0">
              <a:solidFill>
                <a:srgbClr val="20252E"/>
              </a:solidFill>
              <a:latin typeface="Arial" panose="020B0604020202020204"/>
            </a:endParaRPr>
          </a:p>
        </p:txBody>
      </p:sp>
      <p:pic>
        <p:nvPicPr>
          <p:cNvPr id="9" name="Picture 8">
            <a:extLst>
              <a:ext uri="{FF2B5EF4-FFF2-40B4-BE49-F238E27FC236}">
                <a16:creationId xmlns:a16="http://schemas.microsoft.com/office/drawing/2014/main" id="{16ABD929-6A22-2DA8-4B0C-248F0AB9936A}"/>
              </a:ext>
            </a:extLst>
          </p:cNvPr>
          <p:cNvPicPr>
            <a:picLocks noChangeAspect="1"/>
          </p:cNvPicPr>
          <p:nvPr/>
        </p:nvPicPr>
        <p:blipFill>
          <a:blip r:embed="rId3"/>
          <a:stretch>
            <a:fillRect/>
          </a:stretch>
        </p:blipFill>
        <p:spPr>
          <a:xfrm>
            <a:off x="3916494" y="2145886"/>
            <a:ext cx="7853509" cy="4417599"/>
          </a:xfrm>
          <a:prstGeom prst="rect">
            <a:avLst/>
          </a:prstGeom>
          <a:ln w="28575">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7878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350B-DF15-CAC2-142F-AB3D07A83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E4E38-67B3-5F89-9E5B-46C3C2AE2F4E}"/>
              </a:ext>
            </a:extLst>
          </p:cNvPr>
          <p:cNvSpPr>
            <a:spLocks noGrp="1"/>
          </p:cNvSpPr>
          <p:nvPr>
            <p:ph type="title"/>
          </p:nvPr>
        </p:nvSpPr>
        <p:spPr/>
        <p:txBody>
          <a:bodyPr>
            <a:normAutofit/>
          </a:bodyPr>
          <a:lstStyle/>
          <a:p>
            <a:r>
              <a:rPr lang="en-US" sz="4000" dirty="0"/>
              <a:t>Ratings Tab</a:t>
            </a:r>
          </a:p>
        </p:txBody>
      </p:sp>
      <p:sp>
        <p:nvSpPr>
          <p:cNvPr id="4" name="Text Placeholder 3">
            <a:extLst>
              <a:ext uri="{FF2B5EF4-FFF2-40B4-BE49-F238E27FC236}">
                <a16:creationId xmlns:a16="http://schemas.microsoft.com/office/drawing/2014/main" id="{58BE1EA1-58AA-7DDA-E0F9-3EFD994A779C}"/>
              </a:ext>
            </a:extLst>
          </p:cNvPr>
          <p:cNvSpPr>
            <a:spLocks noGrp="1"/>
          </p:cNvSpPr>
          <p:nvPr>
            <p:ph type="body" sz="half" idx="2"/>
          </p:nvPr>
        </p:nvSpPr>
        <p:spPr/>
        <p:txBody>
          <a:bodyPr>
            <a:normAutofit fontScale="92500" lnSpcReduction="10000"/>
          </a:bodyPr>
          <a:lstStyle/>
          <a:p>
            <a:endParaRPr lang="en-US"/>
          </a:p>
        </p:txBody>
      </p:sp>
      <p:sp>
        <p:nvSpPr>
          <p:cNvPr id="3" name="Text Placeholder 6">
            <a:extLst>
              <a:ext uri="{FF2B5EF4-FFF2-40B4-BE49-F238E27FC236}">
                <a16:creationId xmlns:a16="http://schemas.microsoft.com/office/drawing/2014/main" id="{C5910049-DCE2-4B87-42A0-BFA72A3B034E}"/>
              </a:ext>
            </a:extLst>
          </p:cNvPr>
          <p:cNvSpPr txBox="1">
            <a:spLocks/>
          </p:cNvSpPr>
          <p:nvPr/>
        </p:nvSpPr>
        <p:spPr>
          <a:xfrm>
            <a:off x="783922" y="2641262"/>
            <a:ext cx="3128625" cy="324544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Results will be available immediately.</a:t>
            </a:r>
          </a:p>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Continue rating the remainder of your student roster.</a:t>
            </a:r>
          </a:p>
        </p:txBody>
      </p:sp>
      <p:pic>
        <p:nvPicPr>
          <p:cNvPr id="9" name="Picture 8">
            <a:extLst>
              <a:ext uri="{FF2B5EF4-FFF2-40B4-BE49-F238E27FC236}">
                <a16:creationId xmlns:a16="http://schemas.microsoft.com/office/drawing/2014/main" id="{89FDAC3A-4BD1-14C9-B970-7BF37AD0DE98}"/>
              </a:ext>
            </a:extLst>
          </p:cNvPr>
          <p:cNvPicPr>
            <a:picLocks noChangeAspect="1"/>
          </p:cNvPicPr>
          <p:nvPr/>
        </p:nvPicPr>
        <p:blipFill>
          <a:blip r:embed="rId3"/>
          <a:stretch>
            <a:fillRect/>
          </a:stretch>
        </p:blipFill>
        <p:spPr>
          <a:xfrm>
            <a:off x="4301208" y="2156539"/>
            <a:ext cx="7493144" cy="4214893"/>
          </a:xfrm>
          <a:prstGeom prst="rect">
            <a:avLst/>
          </a:prstGeom>
          <a:ln w="28575">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7905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E03B-0F9E-AB59-B448-48AE557927DC}"/>
              </a:ext>
            </a:extLst>
          </p:cNvPr>
          <p:cNvSpPr>
            <a:spLocks noGrp="1"/>
          </p:cNvSpPr>
          <p:nvPr>
            <p:ph type="title"/>
          </p:nvPr>
        </p:nvSpPr>
        <p:spPr/>
        <p:txBody>
          <a:bodyPr>
            <a:normAutofit/>
          </a:bodyPr>
          <a:lstStyle/>
          <a:p>
            <a:r>
              <a:rPr lang="en-US" sz="4000" dirty="0"/>
              <a:t>Data and Insights Tab</a:t>
            </a:r>
          </a:p>
        </p:txBody>
      </p:sp>
      <p:sp>
        <p:nvSpPr>
          <p:cNvPr id="4" name="Text Placeholder 3">
            <a:extLst>
              <a:ext uri="{FF2B5EF4-FFF2-40B4-BE49-F238E27FC236}">
                <a16:creationId xmlns:a16="http://schemas.microsoft.com/office/drawing/2014/main" id="{E8635E65-FAF5-C9F9-2C28-896B2D05BBD2}"/>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B5BFC31-08F1-051E-417F-701B45F5612A}"/>
              </a:ext>
            </a:extLst>
          </p:cNvPr>
          <p:cNvPicPr>
            <a:picLocks noChangeAspect="1"/>
          </p:cNvPicPr>
          <p:nvPr/>
        </p:nvPicPr>
        <p:blipFill>
          <a:blip r:embed="rId3"/>
          <a:stretch>
            <a:fillRect/>
          </a:stretch>
        </p:blipFill>
        <p:spPr>
          <a:xfrm>
            <a:off x="3436798" y="1892150"/>
            <a:ext cx="8544603" cy="4813860"/>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149739B1-1AEE-5068-2804-D540FC73A5B3}"/>
              </a:ext>
            </a:extLst>
          </p:cNvPr>
          <p:cNvSpPr txBox="1">
            <a:spLocks/>
          </p:cNvSpPr>
          <p:nvPr/>
        </p:nvSpPr>
        <p:spPr>
          <a:xfrm>
            <a:off x="338039" y="3095306"/>
            <a:ext cx="2886735" cy="24075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a:buClr>
                <a:srgbClr val="20252E"/>
              </a:buClr>
              <a:defRPr/>
            </a:pPr>
            <a:r>
              <a:rPr lang="en-US" sz="2000" kern="0" dirty="0">
                <a:solidFill>
                  <a:srgbClr val="20252E"/>
                </a:solidFill>
                <a:latin typeface="Arial" panose="020B0604020202020204"/>
              </a:rPr>
              <a:t>Real-time results</a:t>
            </a:r>
          </a:p>
          <a:p>
            <a:pPr>
              <a:buClr>
                <a:srgbClr val="20252E"/>
              </a:buClr>
              <a:defRPr/>
            </a:pPr>
            <a:r>
              <a:rPr lang="en-US" sz="2000" kern="0" dirty="0">
                <a:solidFill>
                  <a:srgbClr val="20252E"/>
                </a:solidFill>
                <a:latin typeface="Arial" panose="020B0604020202020204"/>
              </a:rPr>
              <a:t>Interactive, filterable charts</a:t>
            </a:r>
          </a:p>
          <a:p>
            <a:pPr>
              <a:buClr>
                <a:srgbClr val="20252E"/>
              </a:buClr>
              <a:defRPr/>
            </a:pPr>
            <a:r>
              <a:rPr lang="en-US" sz="2000" kern="0" dirty="0">
                <a:solidFill>
                  <a:srgbClr val="20252E"/>
                </a:solidFill>
                <a:latin typeface="Arial" panose="020B0604020202020204"/>
              </a:rPr>
              <a:t>Downloadable reports</a:t>
            </a:r>
          </a:p>
        </p:txBody>
      </p:sp>
    </p:spTree>
    <p:extLst>
      <p:ext uri="{BB962C8B-B14F-4D97-AF65-F5344CB8AC3E}">
        <p14:creationId xmlns:p14="http://schemas.microsoft.com/office/powerpoint/2010/main" val="3659259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D0172-363C-D325-A9FE-F6A2CC398C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AAA8F-E181-9400-ED2D-5956B3AC9825}"/>
              </a:ext>
            </a:extLst>
          </p:cNvPr>
          <p:cNvSpPr>
            <a:spLocks noGrp="1"/>
          </p:cNvSpPr>
          <p:nvPr>
            <p:ph type="title"/>
          </p:nvPr>
        </p:nvSpPr>
        <p:spPr/>
        <p:txBody>
          <a:bodyPr/>
          <a:lstStyle/>
          <a:p>
            <a:r>
              <a:rPr lang="en-US"/>
              <a:t>Today’s Agenda</a:t>
            </a:r>
          </a:p>
        </p:txBody>
      </p:sp>
      <p:sp>
        <p:nvSpPr>
          <p:cNvPr id="5" name="TextBox 4">
            <a:extLst>
              <a:ext uri="{FF2B5EF4-FFF2-40B4-BE49-F238E27FC236}">
                <a16:creationId xmlns:a16="http://schemas.microsoft.com/office/drawing/2014/main" id="{797864E7-74D0-9401-1A52-093937862198}"/>
              </a:ext>
            </a:extLst>
          </p:cNvPr>
          <p:cNvSpPr txBox="1"/>
          <p:nvPr/>
        </p:nvSpPr>
        <p:spPr>
          <a:xfrm>
            <a:off x="6418729" y="689788"/>
            <a:ext cx="5954973" cy="5478423"/>
          </a:xfrm>
          <a:prstGeom prst="rect">
            <a:avLst/>
          </a:prstGeom>
          <a:noFill/>
        </p:spPr>
        <p:txBody>
          <a:bodyPr wrap="square" lIns="91440" tIns="45720" rIns="91440" bIns="45720" rtlCol="0" anchor="t">
            <a:spAutoFit/>
          </a:bodyPr>
          <a:lstStyle/>
          <a:p>
            <a:pPr marL="570865" indent="-457200">
              <a:buClr>
                <a:srgbClr val="00325E"/>
              </a:buClr>
              <a:buFont typeface="Arial" panose="020B0604020202020204" pitchFamily="34" charset="0"/>
              <a:buChar char="•"/>
            </a:pPr>
            <a:endParaRPr lang="en-US" sz="2800" dirty="0">
              <a:solidFill>
                <a:srgbClr val="00325E"/>
              </a:solidFill>
              <a:latin typeface="Arial" panose="020B0604020202020204" pitchFamily="34" charset="0"/>
              <a:cs typeface="Arial" panose="020B0604020202020204" pitchFamily="34" charset="0"/>
            </a:endParaRPr>
          </a:p>
          <a:p>
            <a:pPr>
              <a:lnSpc>
                <a:spcPct val="200000"/>
              </a:lnSpc>
            </a:pPr>
            <a:r>
              <a:rPr lang="en-US" sz="2800" dirty="0">
                <a:solidFill>
                  <a:srgbClr val="00325E"/>
                </a:solidFill>
                <a:latin typeface="+mn-lt"/>
              </a:rPr>
              <a:t>Here’s how we’ll spend our time together today:</a:t>
            </a:r>
          </a:p>
          <a:p>
            <a:pPr marL="342900" indent="-342900">
              <a:lnSpc>
                <a:spcPct val="200000"/>
              </a:lnSpc>
              <a:buFont typeface="Arial" panose="020B0604020202020204" pitchFamily="34" charset="0"/>
              <a:buChar char="•"/>
            </a:pPr>
            <a:r>
              <a:rPr lang="en-US" sz="2800" dirty="0">
                <a:solidFill>
                  <a:srgbClr val="00325E"/>
                </a:solidFill>
              </a:rPr>
              <a:t>DESSA Overview</a:t>
            </a:r>
            <a:endParaRPr lang="en-US" sz="2800" dirty="0">
              <a:solidFill>
                <a:srgbClr val="00325E"/>
              </a:solidFill>
              <a:latin typeface="+mn-lt"/>
            </a:endParaRPr>
          </a:p>
          <a:p>
            <a:pPr marL="342900" indent="-342900">
              <a:lnSpc>
                <a:spcPct val="150000"/>
              </a:lnSpc>
              <a:buFont typeface="Arial" panose="020B0604020202020204" pitchFamily="34" charset="0"/>
              <a:buChar char="•"/>
            </a:pPr>
            <a:r>
              <a:rPr lang="en-US" sz="2800" b="0" i="0" dirty="0">
                <a:solidFill>
                  <a:srgbClr val="00325E"/>
                </a:solidFill>
                <a:effectLst/>
                <a:latin typeface="+mn-lt"/>
              </a:rPr>
              <a:t>How to Complete Ratings</a:t>
            </a:r>
            <a:endParaRPr lang="en-US" sz="2800" dirty="0">
              <a:solidFill>
                <a:srgbClr val="00325E"/>
              </a:solidFill>
              <a:latin typeface="+mn-lt"/>
            </a:endParaRPr>
          </a:p>
          <a:p>
            <a:pPr marL="342900" indent="-342900">
              <a:lnSpc>
                <a:spcPct val="150000"/>
              </a:lnSpc>
              <a:buFont typeface="Arial" panose="020B0604020202020204" pitchFamily="34" charset="0"/>
              <a:buChar char="•"/>
            </a:pPr>
            <a:r>
              <a:rPr lang="en-US" sz="2800" b="0" i="0" dirty="0">
                <a:solidFill>
                  <a:srgbClr val="00325E"/>
                </a:solidFill>
                <a:effectLst/>
                <a:latin typeface="+mn-lt"/>
              </a:rPr>
              <a:t>The Educator Portal</a:t>
            </a:r>
          </a:p>
          <a:p>
            <a:pPr marL="342900" indent="-342900">
              <a:lnSpc>
                <a:spcPct val="150000"/>
              </a:lnSpc>
              <a:buFont typeface="Arial" panose="020B0604020202020204" pitchFamily="34" charset="0"/>
              <a:buChar char="•"/>
            </a:pPr>
            <a:r>
              <a:rPr lang="en-US" sz="2800" dirty="0">
                <a:solidFill>
                  <a:srgbClr val="00325E"/>
                </a:solidFill>
                <a:latin typeface="+mn-lt"/>
              </a:rPr>
              <a:t>Optimistic Closure</a:t>
            </a:r>
          </a:p>
          <a:p>
            <a:pPr marL="285750" indent="-285750">
              <a:buClr>
                <a:srgbClr val="00325E"/>
              </a:buClr>
              <a:buFont typeface="Arial" panose="020B0604020202020204" pitchFamily="34" charset="0"/>
              <a:buChar char="•"/>
            </a:pPr>
            <a:endParaRPr lang="en-US" sz="2800" dirty="0">
              <a:solidFill>
                <a:srgbClr val="0032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068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AAA-2C38-9736-F5B4-3837D6A8CD99}"/>
              </a:ext>
            </a:extLst>
          </p:cNvPr>
          <p:cNvSpPr>
            <a:spLocks noGrp="1"/>
          </p:cNvSpPr>
          <p:nvPr>
            <p:ph type="title"/>
          </p:nvPr>
        </p:nvSpPr>
        <p:spPr/>
        <p:txBody>
          <a:bodyPr>
            <a:normAutofit/>
          </a:bodyPr>
          <a:lstStyle/>
          <a:p>
            <a:r>
              <a:rPr lang="en-US" sz="4000" dirty="0"/>
              <a:t>Strategies Tab</a:t>
            </a:r>
          </a:p>
        </p:txBody>
      </p:sp>
      <p:sp>
        <p:nvSpPr>
          <p:cNvPr id="4" name="Text Placeholder 3">
            <a:extLst>
              <a:ext uri="{FF2B5EF4-FFF2-40B4-BE49-F238E27FC236}">
                <a16:creationId xmlns:a16="http://schemas.microsoft.com/office/drawing/2014/main" id="{7D414AB4-70E8-34BD-B6A3-275C310FF2FA}"/>
              </a:ext>
            </a:extLst>
          </p:cNvPr>
          <p:cNvSpPr>
            <a:spLocks noGrp="1"/>
          </p:cNvSpPr>
          <p:nvPr>
            <p:ph type="body" sz="half" idx="2"/>
          </p:nvPr>
        </p:nvSpPr>
        <p:spPr/>
        <p:txBody>
          <a:bodyPr>
            <a:normAutofit fontScale="92500" lnSpcReduction="10000"/>
          </a:bodyPr>
          <a:lstStyle/>
          <a:p>
            <a:endParaRPr lang="en-US"/>
          </a:p>
        </p:txBody>
      </p:sp>
      <p:pic>
        <p:nvPicPr>
          <p:cNvPr id="1026" name="Picture 2">
            <a:extLst>
              <a:ext uri="{FF2B5EF4-FFF2-40B4-BE49-F238E27FC236}">
                <a16:creationId xmlns:a16="http://schemas.microsoft.com/office/drawing/2014/main" id="{FA72829E-548E-DCB9-CAAC-E641EA230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94750"/>
            <a:ext cx="9789128" cy="488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12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CAA1-7F86-8B5E-E88F-6A61794E8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474585-12C6-C176-F9A7-CAA9A5FCFD2E}"/>
              </a:ext>
            </a:extLst>
          </p:cNvPr>
          <p:cNvSpPr>
            <a:spLocks noGrp="1"/>
          </p:cNvSpPr>
          <p:nvPr>
            <p:ph type="title"/>
          </p:nvPr>
        </p:nvSpPr>
        <p:spPr/>
        <p:txBody>
          <a:bodyPr>
            <a:normAutofit/>
          </a:bodyPr>
          <a:lstStyle/>
          <a:p>
            <a:r>
              <a:rPr lang="en-US" sz="4000" dirty="0"/>
              <a:t>Foundational Practices </a:t>
            </a:r>
          </a:p>
        </p:txBody>
      </p:sp>
      <p:pic>
        <p:nvPicPr>
          <p:cNvPr id="2050" name="Picture 2">
            <a:extLst>
              <a:ext uri="{FF2B5EF4-FFF2-40B4-BE49-F238E27FC236}">
                <a16:creationId xmlns:a16="http://schemas.microsoft.com/office/drawing/2014/main" id="{76FFEC9D-8F72-8EC9-CBAC-2823FD263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750"/>
          <a:stretch/>
        </p:blipFill>
        <p:spPr bwMode="auto">
          <a:xfrm>
            <a:off x="1330752" y="1750464"/>
            <a:ext cx="3768436" cy="48892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D9E1572-9975-4250-4411-9290681DC3F2}"/>
              </a:ext>
            </a:extLst>
          </p:cNvPr>
          <p:cNvPicPr>
            <a:picLocks noChangeAspect="1"/>
          </p:cNvPicPr>
          <p:nvPr/>
        </p:nvPicPr>
        <p:blipFill>
          <a:blip r:embed="rId4"/>
          <a:stretch>
            <a:fillRect/>
          </a:stretch>
        </p:blipFill>
        <p:spPr>
          <a:xfrm>
            <a:off x="6347973" y="1750464"/>
            <a:ext cx="4513275" cy="46971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932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F59E3-9889-63B3-1875-0DB030DA05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B13C4-E7A3-5F5E-7575-C4E48EC5E89E}"/>
              </a:ext>
            </a:extLst>
          </p:cNvPr>
          <p:cNvSpPr>
            <a:spLocks noGrp="1"/>
          </p:cNvSpPr>
          <p:nvPr>
            <p:ph type="title"/>
          </p:nvPr>
        </p:nvSpPr>
        <p:spPr/>
        <p:txBody>
          <a:bodyPr>
            <a:normAutofit/>
          </a:bodyPr>
          <a:lstStyle/>
          <a:p>
            <a:r>
              <a:rPr lang="en-US" sz="4000" dirty="0"/>
              <a:t>Strategies</a:t>
            </a:r>
          </a:p>
        </p:txBody>
      </p:sp>
      <p:pic>
        <p:nvPicPr>
          <p:cNvPr id="3074" name="Picture 2">
            <a:extLst>
              <a:ext uri="{FF2B5EF4-FFF2-40B4-BE49-F238E27FC236}">
                <a16:creationId xmlns:a16="http://schemas.microsoft.com/office/drawing/2014/main" id="{B375E458-8F6C-0E20-2865-E7E421394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97" y="2036617"/>
            <a:ext cx="5552513" cy="43094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A2A05F4-9025-BED9-9507-D5A9501366B5}"/>
              </a:ext>
            </a:extLst>
          </p:cNvPr>
          <p:cNvPicPr>
            <a:picLocks noChangeAspect="1"/>
          </p:cNvPicPr>
          <p:nvPr/>
        </p:nvPicPr>
        <p:blipFill>
          <a:blip r:embed="rId4"/>
          <a:stretch>
            <a:fillRect/>
          </a:stretch>
        </p:blipFill>
        <p:spPr>
          <a:xfrm>
            <a:off x="6096000" y="491030"/>
            <a:ext cx="5905804" cy="5855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6179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3A90-4CCB-557B-96DC-7F95D687A588}"/>
              </a:ext>
            </a:extLst>
          </p:cNvPr>
          <p:cNvSpPr>
            <a:spLocks noGrp="1"/>
          </p:cNvSpPr>
          <p:nvPr>
            <p:ph type="title"/>
          </p:nvPr>
        </p:nvSpPr>
        <p:spPr/>
        <p:txBody>
          <a:bodyPr/>
          <a:lstStyle/>
          <a:p>
            <a:r>
              <a:rPr lang="en-US" dirty="0"/>
              <a:t>Tier 2 Intervention Programs</a:t>
            </a:r>
          </a:p>
        </p:txBody>
      </p:sp>
      <p:pic>
        <p:nvPicPr>
          <p:cNvPr id="2050" name="Picture 2">
            <a:extLst>
              <a:ext uri="{FF2B5EF4-FFF2-40B4-BE49-F238E27FC236}">
                <a16:creationId xmlns:a16="http://schemas.microsoft.com/office/drawing/2014/main" id="{8D9209D3-AF85-AD9E-A735-4EA8B34D9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097" y="2072200"/>
            <a:ext cx="6396036" cy="43952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3158AAF-8062-B2C3-9ADC-15B18EBC3F8E}"/>
              </a:ext>
            </a:extLst>
          </p:cNvPr>
          <p:cNvGrpSpPr/>
          <p:nvPr/>
        </p:nvGrpSpPr>
        <p:grpSpPr>
          <a:xfrm>
            <a:off x="206375" y="1318826"/>
            <a:ext cx="4873362" cy="2114407"/>
            <a:chOff x="380735" y="2339060"/>
            <a:chExt cx="3835665" cy="1606408"/>
          </a:xfrm>
        </p:grpSpPr>
        <p:pic>
          <p:nvPicPr>
            <p:cNvPr id="9" name="Picture 2">
              <a:extLst>
                <a:ext uri="{FF2B5EF4-FFF2-40B4-BE49-F238E27FC236}">
                  <a16:creationId xmlns:a16="http://schemas.microsoft.com/office/drawing/2014/main" id="{90D5A4FA-4D4B-D26E-E19A-E1D66C895D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737" b="50218"/>
            <a:stretch/>
          </p:blipFill>
          <p:spPr bwMode="auto">
            <a:xfrm>
              <a:off x="380735" y="2339060"/>
              <a:ext cx="3835665" cy="1606408"/>
            </a:xfrm>
            <a:prstGeom prst="rect">
              <a:avLst/>
            </a:prstGeom>
            <a:noFill/>
            <a:ln w="22225">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61C0638-5378-8194-FECC-4E72F349A7B0}"/>
                </a:ext>
              </a:extLst>
            </p:cNvPr>
            <p:cNvPicPr>
              <a:picLocks noChangeAspect="1"/>
            </p:cNvPicPr>
            <p:nvPr/>
          </p:nvPicPr>
          <p:blipFill>
            <a:blip r:embed="rId5"/>
            <a:stretch>
              <a:fillRect/>
            </a:stretch>
          </p:blipFill>
          <p:spPr>
            <a:xfrm>
              <a:off x="386149" y="2963333"/>
              <a:ext cx="3828322" cy="982135"/>
            </a:xfrm>
            <a:prstGeom prst="rect">
              <a:avLst/>
            </a:prstGeom>
          </p:spPr>
        </p:pic>
      </p:grpSp>
      <p:sp>
        <p:nvSpPr>
          <p:cNvPr id="5" name="TextBox 4">
            <a:extLst>
              <a:ext uri="{FF2B5EF4-FFF2-40B4-BE49-F238E27FC236}">
                <a16:creationId xmlns:a16="http://schemas.microsoft.com/office/drawing/2014/main" id="{B329FF60-37A7-2EC3-AC82-1D1504641161}"/>
              </a:ext>
            </a:extLst>
          </p:cNvPr>
          <p:cNvSpPr txBox="1"/>
          <p:nvPr/>
        </p:nvSpPr>
        <p:spPr>
          <a:xfrm>
            <a:off x="459013" y="3700581"/>
            <a:ext cx="4377054"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042C4D"/>
                </a:solidFill>
                <a:latin typeface="Arial"/>
                <a:cs typeface="Arial"/>
              </a:rPr>
              <a:t>Sequenced, intensive lessons</a:t>
            </a:r>
            <a:r>
              <a:rPr lang="en-US" sz="1400" dirty="0">
                <a:solidFill>
                  <a:srgbClr val="042C4D"/>
                </a:solidFill>
                <a:latin typeface="Arial"/>
                <a:cs typeface="Arial"/>
              </a:rPr>
              <a:t> to develop student resilience skills with a focus on:​</a:t>
            </a:r>
          </a:p>
          <a:p>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Self-Awareness and Emotional Regulation</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Social Awareness and Behavior Regulation</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Social and Emotional Skill Development integrated with Academic Intervention</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Responsible Decision Making</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Relationship Skills</a:t>
            </a:r>
          </a:p>
        </p:txBody>
      </p:sp>
    </p:spTree>
    <p:extLst>
      <p:ext uri="{BB962C8B-B14F-4D97-AF65-F5344CB8AC3E}">
        <p14:creationId xmlns:p14="http://schemas.microsoft.com/office/powerpoint/2010/main" val="2513126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8250-96CE-172E-43D1-E41CA07F1848}"/>
              </a:ext>
            </a:extLst>
          </p:cNvPr>
          <p:cNvSpPr>
            <a:spLocks noGrp="1"/>
          </p:cNvSpPr>
          <p:nvPr>
            <p:ph type="title"/>
          </p:nvPr>
        </p:nvSpPr>
        <p:spPr/>
        <p:txBody>
          <a:bodyPr/>
          <a:lstStyle/>
          <a:p>
            <a:r>
              <a:rPr lang="en-US" dirty="0"/>
              <a:t>Data-Driven Recommendations</a:t>
            </a:r>
          </a:p>
        </p:txBody>
      </p:sp>
      <p:sp>
        <p:nvSpPr>
          <p:cNvPr id="4" name="Text Placeholder 3">
            <a:extLst>
              <a:ext uri="{FF2B5EF4-FFF2-40B4-BE49-F238E27FC236}">
                <a16:creationId xmlns:a16="http://schemas.microsoft.com/office/drawing/2014/main" id="{A7EBAC88-6C17-BC55-77EB-ED56ED7B7E41}"/>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D1CE8399-BA2D-33DF-CD6A-3B2927F47A85}"/>
              </a:ext>
            </a:extLst>
          </p:cNvPr>
          <p:cNvPicPr>
            <a:picLocks noChangeAspect="1"/>
          </p:cNvPicPr>
          <p:nvPr/>
        </p:nvPicPr>
        <p:blipFill>
          <a:blip r:embed="rId3"/>
          <a:stretch>
            <a:fillRect/>
          </a:stretch>
        </p:blipFill>
        <p:spPr>
          <a:xfrm>
            <a:off x="391958" y="2192056"/>
            <a:ext cx="6853969" cy="417937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952B9EC-CAB5-ABD4-A12A-23115464433D}"/>
              </a:ext>
            </a:extLst>
          </p:cNvPr>
          <p:cNvPicPr>
            <a:picLocks noChangeAspect="1"/>
          </p:cNvPicPr>
          <p:nvPr/>
        </p:nvPicPr>
        <p:blipFill>
          <a:blip r:embed="rId4"/>
          <a:srcRect l="23590" r="23590"/>
          <a:stretch/>
        </p:blipFill>
        <p:spPr>
          <a:xfrm>
            <a:off x="7558546" y="1946564"/>
            <a:ext cx="4461164" cy="22162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5994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9A25-5C73-9CDB-812C-7C9DFB8D4EDD}"/>
              </a:ext>
            </a:extLst>
          </p:cNvPr>
          <p:cNvSpPr>
            <a:spLocks noGrp="1"/>
          </p:cNvSpPr>
          <p:nvPr>
            <p:ph type="title"/>
          </p:nvPr>
        </p:nvSpPr>
        <p:spPr/>
        <p:txBody>
          <a:bodyPr>
            <a:normAutofit/>
          </a:bodyPr>
          <a:lstStyle/>
          <a:p>
            <a:r>
              <a:rPr lang="en-US" sz="4000" dirty="0"/>
              <a:t>Training and Support Portal</a:t>
            </a:r>
          </a:p>
        </p:txBody>
      </p:sp>
      <p:sp>
        <p:nvSpPr>
          <p:cNvPr id="4" name="Text Placeholder 3">
            <a:extLst>
              <a:ext uri="{FF2B5EF4-FFF2-40B4-BE49-F238E27FC236}">
                <a16:creationId xmlns:a16="http://schemas.microsoft.com/office/drawing/2014/main" id="{E2BF9A15-1D0B-07A1-8A58-30DD454B8C4C}"/>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4278BE5-30FE-DC6E-805A-FD44FDBAEEDF}"/>
              </a:ext>
            </a:extLst>
          </p:cNvPr>
          <p:cNvPicPr>
            <a:picLocks noChangeAspect="1"/>
          </p:cNvPicPr>
          <p:nvPr/>
        </p:nvPicPr>
        <p:blipFill>
          <a:blip r:embed="rId3"/>
          <a:stretch>
            <a:fillRect/>
          </a:stretch>
        </p:blipFill>
        <p:spPr>
          <a:xfrm>
            <a:off x="540652" y="3763368"/>
            <a:ext cx="3369835" cy="206231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D0CEFB8-EC7E-1670-0399-95941B4625A9}"/>
              </a:ext>
            </a:extLst>
          </p:cNvPr>
          <p:cNvPicPr>
            <a:picLocks noChangeAspect="1"/>
          </p:cNvPicPr>
          <p:nvPr/>
        </p:nvPicPr>
        <p:blipFill>
          <a:blip r:embed="rId4"/>
          <a:stretch>
            <a:fillRect/>
          </a:stretch>
        </p:blipFill>
        <p:spPr>
          <a:xfrm>
            <a:off x="4329780" y="3763367"/>
            <a:ext cx="3104891" cy="206231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B07339E-D672-FA03-54FD-202FD17149F8}"/>
              </a:ext>
            </a:extLst>
          </p:cNvPr>
          <p:cNvPicPr>
            <a:picLocks noChangeAspect="1"/>
          </p:cNvPicPr>
          <p:nvPr/>
        </p:nvPicPr>
        <p:blipFill>
          <a:blip r:embed="rId5"/>
          <a:stretch>
            <a:fillRect/>
          </a:stretch>
        </p:blipFill>
        <p:spPr>
          <a:xfrm>
            <a:off x="7853965" y="3763366"/>
            <a:ext cx="3789127" cy="206231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511C867-641F-264F-D7FE-38F79E879805}"/>
              </a:ext>
            </a:extLst>
          </p:cNvPr>
          <p:cNvPicPr>
            <a:picLocks noChangeAspect="1"/>
          </p:cNvPicPr>
          <p:nvPr/>
        </p:nvPicPr>
        <p:blipFill>
          <a:blip r:embed="rId6"/>
          <a:stretch>
            <a:fillRect/>
          </a:stretch>
        </p:blipFill>
        <p:spPr>
          <a:xfrm>
            <a:off x="475256" y="2309109"/>
            <a:ext cx="11241489" cy="1156372"/>
          </a:xfrm>
          <a:prstGeom prst="rect">
            <a:avLst/>
          </a:prstGeom>
        </p:spPr>
      </p:pic>
      <p:sp>
        <p:nvSpPr>
          <p:cNvPr id="3" name="Oval 2">
            <a:extLst>
              <a:ext uri="{FF2B5EF4-FFF2-40B4-BE49-F238E27FC236}">
                <a16:creationId xmlns:a16="http://schemas.microsoft.com/office/drawing/2014/main" id="{B1489EC4-C5FA-A551-BCF7-82478B8109EB}"/>
              </a:ext>
            </a:extLst>
          </p:cNvPr>
          <p:cNvSpPr/>
          <p:nvPr/>
        </p:nvSpPr>
        <p:spPr>
          <a:xfrm>
            <a:off x="10505874" y="2626468"/>
            <a:ext cx="544749" cy="552240"/>
          </a:xfrm>
          <a:prstGeom prst="ellipse">
            <a:avLst/>
          </a:prstGeom>
          <a:noFill/>
          <a:ln w="57150">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395F4A8-D4F6-8E72-4C48-7140A922FD1C}"/>
              </a:ext>
            </a:extLst>
          </p:cNvPr>
          <p:cNvCxnSpPr/>
          <p:nvPr/>
        </p:nvCxnSpPr>
        <p:spPr>
          <a:xfrm flipH="1">
            <a:off x="11050623" y="2107786"/>
            <a:ext cx="666121" cy="523736"/>
          </a:xfrm>
          <a:prstGeom prst="straightConnector1">
            <a:avLst/>
          </a:prstGeom>
          <a:ln w="76200">
            <a:solidFill>
              <a:srgbClr val="FF612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5657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18FD6-A281-9494-D400-6361A3ECB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5360CC-9ED0-29CC-A2AC-94454271EF64}"/>
              </a:ext>
            </a:extLst>
          </p:cNvPr>
          <p:cNvSpPr>
            <a:spLocks noGrp="1"/>
          </p:cNvSpPr>
          <p:nvPr>
            <p:ph type="ctrTitle"/>
          </p:nvPr>
        </p:nvSpPr>
        <p:spPr>
          <a:xfrm>
            <a:off x="1739153" y="2438400"/>
            <a:ext cx="9144000" cy="2387600"/>
          </a:xfrm>
        </p:spPr>
        <p:txBody>
          <a:bodyPr>
            <a:normAutofit fontScale="90000"/>
          </a:bodyPr>
          <a:lstStyle/>
          <a:p>
            <a:r>
              <a:rPr lang="en-US" dirty="0"/>
              <a:t>Wrapping Up</a:t>
            </a:r>
            <a:br>
              <a:rPr lang="en-US" dirty="0"/>
            </a:br>
            <a:br>
              <a:rPr lang="en-US" dirty="0"/>
            </a:br>
            <a:r>
              <a:rPr lang="en-US" dirty="0"/>
              <a:t>Any remaining questions to address? </a:t>
            </a:r>
          </a:p>
        </p:txBody>
      </p:sp>
      <p:sp>
        <p:nvSpPr>
          <p:cNvPr id="4" name="Text Placeholder 3">
            <a:extLst>
              <a:ext uri="{FF2B5EF4-FFF2-40B4-BE49-F238E27FC236}">
                <a16:creationId xmlns:a16="http://schemas.microsoft.com/office/drawing/2014/main" id="{22400A70-218D-C692-071F-B611C3403FDE}"/>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796620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9970D-68E1-350B-E912-9C3218448476}"/>
              </a:ext>
            </a:extLst>
          </p:cNvPr>
          <p:cNvSpPr>
            <a:spLocks noGrp="1"/>
          </p:cNvSpPr>
          <p:nvPr>
            <p:ph type="ctrTitle"/>
          </p:nvPr>
        </p:nvSpPr>
        <p:spPr>
          <a:xfrm>
            <a:off x="1524000" y="1881121"/>
            <a:ext cx="9144000" cy="2387600"/>
          </a:xfrm>
        </p:spPr>
        <p:txBody>
          <a:bodyPr anchor="ctr">
            <a:normAutofit fontScale="90000"/>
          </a:bodyPr>
          <a:lstStyle/>
          <a:p>
            <a:pPr>
              <a:lnSpc>
                <a:spcPct val="150000"/>
              </a:lnSpc>
            </a:pPr>
            <a:r>
              <a:rPr lang="en-US" sz="4500" dirty="0"/>
              <a:t>Optimistic Closure:</a:t>
            </a:r>
            <a:br>
              <a:rPr lang="en-US" sz="4500" dirty="0"/>
            </a:br>
            <a:br>
              <a:rPr lang="en-US" sz="4500" dirty="0"/>
            </a:br>
            <a:r>
              <a:rPr lang="en-US" sz="4500" dirty="0"/>
              <a:t>What are looking forward to with implementing the DESSA?</a:t>
            </a:r>
          </a:p>
        </p:txBody>
      </p:sp>
    </p:spTree>
    <p:extLst>
      <p:ext uri="{BB962C8B-B14F-4D97-AF65-F5344CB8AC3E}">
        <p14:creationId xmlns:p14="http://schemas.microsoft.com/office/powerpoint/2010/main" val="752394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4556-BA3E-B24C-E1B6-1FCCE9C8C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7040E-24C6-142F-77BF-61DF095FBD41}"/>
              </a:ext>
            </a:extLst>
          </p:cNvPr>
          <p:cNvSpPr>
            <a:spLocks noGrp="1"/>
          </p:cNvSpPr>
          <p:nvPr>
            <p:ph type="title"/>
          </p:nvPr>
        </p:nvSpPr>
        <p:spPr/>
        <p:txBody>
          <a:bodyPr>
            <a:normAutofit fontScale="90000"/>
          </a:bodyPr>
          <a:lstStyle/>
          <a:p>
            <a:r>
              <a:rPr lang="en-US" sz="4400" dirty="0"/>
              <a:t>Exit Ticket: Complete Training Survey</a:t>
            </a:r>
            <a:br>
              <a:rPr lang="en-US" sz="4400" dirty="0"/>
            </a:br>
            <a:br>
              <a:rPr lang="en-US" sz="4400" dirty="0"/>
            </a:br>
            <a:r>
              <a:rPr lang="en-US" sz="4400" dirty="0"/>
              <a:t> Log in to your Educator Portal to complete your DESSA ratings:</a:t>
            </a:r>
            <a:br>
              <a:rPr lang="en-US" sz="4400" dirty="0"/>
            </a:br>
            <a:br>
              <a:rPr lang="en-US" sz="4400" dirty="0"/>
            </a:br>
            <a:r>
              <a:rPr lang="en-US" sz="4400" dirty="0"/>
              <a:t> </a:t>
            </a:r>
          </a:p>
        </p:txBody>
      </p:sp>
      <p:sp>
        <p:nvSpPr>
          <p:cNvPr id="3" name="Title 1">
            <a:extLst>
              <a:ext uri="{FF2B5EF4-FFF2-40B4-BE49-F238E27FC236}">
                <a16:creationId xmlns:a16="http://schemas.microsoft.com/office/drawing/2014/main" id="{81CA9624-0CF6-580D-2D3D-31F26E0DA965}"/>
              </a:ext>
            </a:extLst>
          </p:cNvPr>
          <p:cNvSpPr txBox="1">
            <a:spLocks/>
          </p:cNvSpPr>
          <p:nvPr/>
        </p:nvSpPr>
        <p:spPr>
          <a:xfrm>
            <a:off x="1246094" y="2829859"/>
            <a:ext cx="9699812" cy="34663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500" kern="1200">
                <a:solidFill>
                  <a:srgbClr val="FFF8EB"/>
                </a:solidFill>
                <a:latin typeface="Arial" panose="020B0604020202020204" pitchFamily="34" charset="0"/>
                <a:ea typeface="+mj-ea"/>
                <a:cs typeface="Arial" panose="020B0604020202020204" pitchFamily="34" charset="0"/>
              </a:defRPr>
            </a:lvl1pPr>
          </a:lstStyle>
          <a:p>
            <a:endParaRPr lang="en-US" sz="4400" dirty="0"/>
          </a:p>
        </p:txBody>
      </p:sp>
      <p:sp>
        <p:nvSpPr>
          <p:cNvPr id="8" name="Text Placeholder 4">
            <a:extLst>
              <a:ext uri="{FF2B5EF4-FFF2-40B4-BE49-F238E27FC236}">
                <a16:creationId xmlns:a16="http://schemas.microsoft.com/office/drawing/2014/main" id="{687ADD0E-3091-995A-C2A5-053E81418D94}"/>
              </a:ext>
            </a:extLst>
          </p:cNvPr>
          <p:cNvSpPr txBox="1">
            <a:spLocks/>
          </p:cNvSpPr>
          <p:nvPr/>
        </p:nvSpPr>
        <p:spPr>
          <a:xfrm>
            <a:off x="1415193" y="5780876"/>
            <a:ext cx="3958653" cy="56515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2400" b="1" dirty="0">
                <a:solidFill>
                  <a:schemeClr val="tx1">
                    <a:lumMod val="95000"/>
                    <a:lumOff val="5000"/>
                  </a:schemeClr>
                </a:solidFill>
                <a:hlinkClick r:id="rId3"/>
              </a:rPr>
              <a:t>https://apertureed.qualtrics.com/jfe/form/SV_250ioEurFXBmBUy</a:t>
            </a:r>
            <a:endParaRPr lang="en-US" sz="2400" b="1" dirty="0">
              <a:solidFill>
                <a:schemeClr val="tx1">
                  <a:lumMod val="95000"/>
                  <a:lumOff val="5000"/>
                </a:schemeClr>
              </a:solidFill>
            </a:endParaRPr>
          </a:p>
        </p:txBody>
      </p:sp>
      <p:pic>
        <p:nvPicPr>
          <p:cNvPr id="9" name="Picture Placeholder 5" descr="A qr code on a white background&#10;&#10;Description automatically generated">
            <a:extLst>
              <a:ext uri="{FF2B5EF4-FFF2-40B4-BE49-F238E27FC236}">
                <a16:creationId xmlns:a16="http://schemas.microsoft.com/office/drawing/2014/main" id="{484846A2-9AF1-1F8A-542C-542F2BE1789D}"/>
              </a:ext>
            </a:extLst>
          </p:cNvPr>
          <p:cNvPicPr>
            <a:picLocks noChangeAspect="1"/>
          </p:cNvPicPr>
          <p:nvPr/>
        </p:nvPicPr>
        <p:blipFill>
          <a:blip r:embed="rId4"/>
          <a:srcRect t="6840" b="9184"/>
          <a:stretch/>
        </p:blipFill>
        <p:spPr>
          <a:xfrm>
            <a:off x="1246093" y="2255841"/>
            <a:ext cx="4127753" cy="3466352"/>
          </a:xfrm>
          <a:prstGeom prst="rect">
            <a:avLst/>
          </a:prstGeom>
          <a:noFill/>
        </p:spPr>
      </p:pic>
      <p:sp>
        <p:nvSpPr>
          <p:cNvPr id="10" name="Title 1">
            <a:extLst>
              <a:ext uri="{FF2B5EF4-FFF2-40B4-BE49-F238E27FC236}">
                <a16:creationId xmlns:a16="http://schemas.microsoft.com/office/drawing/2014/main" id="{C9029783-8B5E-E568-DFF7-F8CB51691DDC}"/>
              </a:ext>
            </a:extLst>
          </p:cNvPr>
          <p:cNvSpPr txBox="1">
            <a:spLocks/>
          </p:cNvSpPr>
          <p:nvPr/>
        </p:nvSpPr>
        <p:spPr>
          <a:xfrm>
            <a:off x="5832919" y="3495701"/>
            <a:ext cx="4127753" cy="986631"/>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3000" kern="1200">
                <a:solidFill>
                  <a:schemeClr val="bg1"/>
                </a:solidFill>
                <a:latin typeface="Arial" panose="020B0604020202020204" pitchFamily="34" charset="0"/>
                <a:ea typeface="+mj-ea"/>
                <a:cs typeface="Arial" panose="020B0604020202020204" pitchFamily="34" charset="0"/>
              </a:defRPr>
            </a:lvl1pPr>
          </a:lstStyle>
          <a:p>
            <a:pPr algn="ctr"/>
            <a:r>
              <a:rPr lang="en-US" sz="4400" dirty="0">
                <a:solidFill>
                  <a:schemeClr val="tx1"/>
                </a:solidFill>
              </a:rPr>
              <a:t>Thank you!</a:t>
            </a:r>
          </a:p>
        </p:txBody>
      </p:sp>
    </p:spTree>
    <p:extLst>
      <p:ext uri="{BB962C8B-B14F-4D97-AF65-F5344CB8AC3E}">
        <p14:creationId xmlns:p14="http://schemas.microsoft.com/office/powerpoint/2010/main" val="2775341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F704-A406-AF31-8BAD-1334131243E7}"/>
              </a:ext>
            </a:extLst>
          </p:cNvPr>
          <p:cNvSpPr>
            <a:spLocks noGrp="1"/>
          </p:cNvSpPr>
          <p:nvPr>
            <p:ph type="title"/>
          </p:nvPr>
        </p:nvSpPr>
        <p:spPr>
          <a:xfrm>
            <a:off x="831850" y="1232660"/>
            <a:ext cx="4591920" cy="2852737"/>
          </a:xfrm>
        </p:spPr>
        <p:txBody>
          <a:bodyPr/>
          <a:lstStyle/>
          <a:p>
            <a:r>
              <a:rPr lang="en-US">
                <a:latin typeface="Arial"/>
                <a:cs typeface="Arial"/>
              </a:rPr>
              <a:t>Opening Reflection</a:t>
            </a:r>
            <a:endParaRPr lang="en-US" sz="2000"/>
          </a:p>
        </p:txBody>
      </p:sp>
      <p:sp>
        <p:nvSpPr>
          <p:cNvPr id="5" name="Text Placeholder 4">
            <a:extLst>
              <a:ext uri="{FF2B5EF4-FFF2-40B4-BE49-F238E27FC236}">
                <a16:creationId xmlns:a16="http://schemas.microsoft.com/office/drawing/2014/main" id="{E5DCC4DE-EC42-EECA-2B34-933A25983693}"/>
              </a:ext>
            </a:extLst>
          </p:cNvPr>
          <p:cNvSpPr>
            <a:spLocks noGrp="1"/>
          </p:cNvSpPr>
          <p:nvPr>
            <p:ph type="body" sz="half" idx="2"/>
          </p:nvPr>
        </p:nvSpPr>
        <p:spPr>
          <a:xfrm>
            <a:off x="6356443" y="1875919"/>
            <a:ext cx="5494897" cy="3106161"/>
          </a:xfrm>
        </p:spPr>
        <p:txBody>
          <a:bodyPr vert="horz" lIns="91440" tIns="45720" rIns="91440" bIns="45720" rtlCol="0" anchor="t">
            <a:noAutofit/>
          </a:bodyPr>
          <a:lstStyle/>
          <a:p>
            <a:pPr marL="0" indent="0" algn="ctr">
              <a:lnSpc>
                <a:spcPct val="200000"/>
              </a:lnSpc>
              <a:buNone/>
            </a:pPr>
            <a:r>
              <a:rPr lang="en-US" sz="2800" b="1" dirty="0">
                <a:solidFill>
                  <a:srgbClr val="00325E"/>
                </a:solidFill>
              </a:rPr>
              <a:t>Strength-Based Mindset:</a:t>
            </a:r>
          </a:p>
          <a:p>
            <a:pPr marL="0" indent="0" algn="ctr">
              <a:lnSpc>
                <a:spcPct val="200000"/>
              </a:lnSpc>
              <a:buNone/>
            </a:pPr>
            <a:r>
              <a:rPr lang="en-US" sz="2800" dirty="0">
                <a:solidFill>
                  <a:srgbClr val="00325E"/>
                </a:solidFill>
              </a:rPr>
              <a:t>What has gone well so far since the start of the school year? </a:t>
            </a:r>
          </a:p>
        </p:txBody>
      </p:sp>
      <p:sp>
        <p:nvSpPr>
          <p:cNvPr id="6" name="Text Placeholder 5">
            <a:extLst>
              <a:ext uri="{FF2B5EF4-FFF2-40B4-BE49-F238E27FC236}">
                <a16:creationId xmlns:a16="http://schemas.microsoft.com/office/drawing/2014/main" id="{5A816020-855D-8DFC-215D-12DD23CE36FD}"/>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884713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056361-32AE-A87A-6921-69E37FBED422}"/>
              </a:ext>
            </a:extLst>
          </p:cNvPr>
          <p:cNvSpPr>
            <a:spLocks noGrp="1"/>
          </p:cNvSpPr>
          <p:nvPr>
            <p:ph type="title"/>
          </p:nvPr>
        </p:nvSpPr>
        <p:spPr>
          <a:xfrm>
            <a:off x="1311938" y="150367"/>
            <a:ext cx="10110895" cy="1325563"/>
          </a:xfrm>
        </p:spPr>
        <p:txBody>
          <a:bodyPr anchor="ctr">
            <a:normAutofit/>
          </a:bodyPr>
          <a:lstStyle/>
          <a:p>
            <a:r>
              <a:rPr lang="en-US" b="1">
                <a:solidFill>
                  <a:schemeClr val="tx1"/>
                </a:solidFill>
              </a:rPr>
              <a:t>Video: DESSA System Overview</a:t>
            </a:r>
          </a:p>
        </p:txBody>
      </p:sp>
      <p:pic>
        <p:nvPicPr>
          <p:cNvPr id="10" name="Copy_of_Overview_of_the_DESSA_System____REMOVED_2025_01_15_18_06_48">
            <a:hlinkClick r:id="" action="ppaction://media"/>
            <a:extLst>
              <a:ext uri="{FF2B5EF4-FFF2-40B4-BE49-F238E27FC236}">
                <a16:creationId xmlns:a16="http://schemas.microsoft.com/office/drawing/2014/main" id="{59A03A88-2A55-34B7-CB60-16FF3940A9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1938" y="1475930"/>
            <a:ext cx="9568124" cy="5382070"/>
          </a:xfrm>
          <a:prstGeom prst="rect">
            <a:avLst/>
          </a:prstGeom>
          <a:noFill/>
        </p:spPr>
      </p:pic>
    </p:spTree>
    <p:extLst>
      <p:ext uri="{BB962C8B-B14F-4D97-AF65-F5344CB8AC3E}">
        <p14:creationId xmlns:p14="http://schemas.microsoft.com/office/powerpoint/2010/main" val="320208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1720-0D22-BEAF-16A8-56622A4B585C}"/>
              </a:ext>
            </a:extLst>
          </p:cNvPr>
          <p:cNvSpPr>
            <a:spLocks noGrp="1"/>
          </p:cNvSpPr>
          <p:nvPr>
            <p:ph type="title"/>
          </p:nvPr>
        </p:nvSpPr>
        <p:spPr/>
        <p:txBody>
          <a:bodyPr>
            <a:normAutofit/>
          </a:bodyPr>
          <a:lstStyle/>
          <a:p>
            <a:r>
              <a:rPr lang="en-US" sz="4000"/>
              <a:t>What is the DESSA?</a:t>
            </a:r>
          </a:p>
        </p:txBody>
      </p:sp>
      <p:sp>
        <p:nvSpPr>
          <p:cNvPr id="4" name="Text Placeholder 3">
            <a:extLst>
              <a:ext uri="{FF2B5EF4-FFF2-40B4-BE49-F238E27FC236}">
                <a16:creationId xmlns:a16="http://schemas.microsoft.com/office/drawing/2014/main" id="{298E80F9-9245-646A-CF6A-AD1C89DEB628}"/>
              </a:ext>
            </a:extLst>
          </p:cNvPr>
          <p:cNvSpPr>
            <a:spLocks noGrp="1"/>
          </p:cNvSpPr>
          <p:nvPr>
            <p:ph type="body" sz="half" idx="2"/>
          </p:nvPr>
        </p:nvSpPr>
        <p:spPr/>
        <p:txBody>
          <a:bodyPr>
            <a:normAutofit fontScale="92500" lnSpcReduction="10000"/>
          </a:bodyPr>
          <a:lstStyle/>
          <a:p>
            <a:endParaRPr lang="en-US"/>
          </a:p>
        </p:txBody>
      </p:sp>
      <p:sp>
        <p:nvSpPr>
          <p:cNvPr id="5" name="Text Placeholder 4">
            <a:extLst>
              <a:ext uri="{FF2B5EF4-FFF2-40B4-BE49-F238E27FC236}">
                <a16:creationId xmlns:a16="http://schemas.microsoft.com/office/drawing/2014/main" id="{C225EF9F-C2CD-1BAA-D840-18A952DA1344}"/>
              </a:ext>
            </a:extLst>
          </p:cNvPr>
          <p:cNvSpPr txBox="1">
            <a:spLocks noGrp="1"/>
          </p:cNvSpPr>
          <p:nvPr>
            <p:ph idx="1"/>
          </p:nvPr>
        </p:nvSpPr>
        <p:spPr>
          <a:xfrm>
            <a:off x="692887" y="2133429"/>
            <a:ext cx="5403113" cy="417299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ct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Gotham" panose="02000504050000020004" pitchFamily="2"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38100" indent="0" algn="l">
              <a:lnSpc>
                <a:spcPct val="200000"/>
              </a:lnSpc>
            </a:pPr>
            <a:r>
              <a:rPr lang="en-US" sz="2800" b="0" dirty="0">
                <a:solidFill>
                  <a:srgbClr val="00325E"/>
                </a:solidFill>
                <a:latin typeface="+mn-lt"/>
                <a:cs typeface="Proxima Nova" panose="020B0604020202020204" charset="0"/>
              </a:rPr>
              <a:t>An evidence-based social and emotional competency assessment to support student growth.</a:t>
            </a:r>
          </a:p>
        </p:txBody>
      </p:sp>
      <p:pic>
        <p:nvPicPr>
          <p:cNvPr id="3" name="Picture 2">
            <a:extLst>
              <a:ext uri="{FF2B5EF4-FFF2-40B4-BE49-F238E27FC236}">
                <a16:creationId xmlns:a16="http://schemas.microsoft.com/office/drawing/2014/main" id="{ACA7B01A-5214-20DB-CEDE-6B8A58DC7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052" y="2294965"/>
            <a:ext cx="6127078" cy="393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1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2919-1258-2BCF-1B2A-F97F409971A7}"/>
              </a:ext>
            </a:extLst>
          </p:cNvPr>
          <p:cNvSpPr>
            <a:spLocks noGrp="1"/>
          </p:cNvSpPr>
          <p:nvPr>
            <p:ph type="title"/>
          </p:nvPr>
        </p:nvSpPr>
        <p:spPr/>
        <p:txBody>
          <a:bodyPr/>
          <a:lstStyle/>
          <a:p>
            <a:r>
              <a:rPr lang="en-US"/>
              <a:t>What does the DESSA measure?</a:t>
            </a:r>
          </a:p>
        </p:txBody>
      </p:sp>
      <p:sp>
        <p:nvSpPr>
          <p:cNvPr id="6" name="Text Placeholder 5">
            <a:extLst>
              <a:ext uri="{FF2B5EF4-FFF2-40B4-BE49-F238E27FC236}">
                <a16:creationId xmlns:a16="http://schemas.microsoft.com/office/drawing/2014/main" id="{AD446735-9747-073E-3D89-039077E59B7B}"/>
              </a:ext>
            </a:extLst>
          </p:cNvPr>
          <p:cNvSpPr>
            <a:spLocks noGrp="1"/>
          </p:cNvSpPr>
          <p:nvPr>
            <p:ph type="body" sz="half" idx="11"/>
          </p:nvPr>
        </p:nvSpPr>
        <p:spPr/>
        <p:txBody>
          <a:bodyPr>
            <a:normAutofit fontScale="92500" lnSpcReduction="10000"/>
          </a:bodyPr>
          <a:lstStyle/>
          <a:p>
            <a:endParaRPr lang="en-US"/>
          </a:p>
        </p:txBody>
      </p:sp>
      <p:pic>
        <p:nvPicPr>
          <p:cNvPr id="5" name="Graphic 4">
            <a:extLst>
              <a:ext uri="{FF2B5EF4-FFF2-40B4-BE49-F238E27FC236}">
                <a16:creationId xmlns:a16="http://schemas.microsoft.com/office/drawing/2014/main" id="{51445EA9-C42B-2A3E-97A8-A808C21F3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85013" y="1834116"/>
            <a:ext cx="5328613" cy="3189767"/>
          </a:xfrm>
          <a:prstGeom prst="rect">
            <a:avLst/>
          </a:prstGeom>
        </p:spPr>
      </p:pic>
    </p:spTree>
    <p:extLst>
      <p:ext uri="{BB962C8B-B14F-4D97-AF65-F5344CB8AC3E}">
        <p14:creationId xmlns:p14="http://schemas.microsoft.com/office/powerpoint/2010/main" val="943274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B333BA-1AC9-C629-7D7C-B12FBC8CD324}"/>
              </a:ext>
            </a:extLst>
          </p:cNvPr>
          <p:cNvSpPr>
            <a:spLocks noGrp="1"/>
          </p:cNvSpPr>
          <p:nvPr>
            <p:ph type="body" sz="half" idx="11"/>
          </p:nvPr>
        </p:nvSpPr>
        <p:spPr>
          <a:xfrm>
            <a:off x="10571463" y="6577044"/>
            <a:ext cx="1564671" cy="192053"/>
          </a:xfrm>
        </p:spPr>
        <p:txBody>
          <a:bodyPr>
            <a:normAutofit fontScale="92500" lnSpcReduction="10000"/>
          </a:bodyPr>
          <a:lstStyle/>
          <a:p>
            <a:endParaRPr lang="en-US"/>
          </a:p>
        </p:txBody>
      </p:sp>
      <p:sp>
        <p:nvSpPr>
          <p:cNvPr id="7" name="Title 6">
            <a:extLst>
              <a:ext uri="{FF2B5EF4-FFF2-40B4-BE49-F238E27FC236}">
                <a16:creationId xmlns:a16="http://schemas.microsoft.com/office/drawing/2014/main" id="{59F42664-EF03-DA87-C0B7-1BC99ED15603}"/>
              </a:ext>
            </a:extLst>
          </p:cNvPr>
          <p:cNvSpPr>
            <a:spLocks noGrp="1"/>
          </p:cNvSpPr>
          <p:nvPr>
            <p:ph type="title"/>
          </p:nvPr>
        </p:nvSpPr>
        <p:spPr/>
        <p:txBody>
          <a:bodyPr>
            <a:normAutofit fontScale="90000"/>
          </a:bodyPr>
          <a:lstStyle/>
          <a:p>
            <a:r>
              <a:rPr lang="en-US" b="1" dirty="0"/>
              <a:t>These skills are </a:t>
            </a:r>
            <a:r>
              <a:rPr lang="en-US" b="1" dirty="0">
                <a:solidFill>
                  <a:schemeClr val="accent2"/>
                </a:solidFill>
              </a:rPr>
              <a:t>critical</a:t>
            </a:r>
            <a:r>
              <a:rPr lang="en-US" b="1" dirty="0"/>
              <a:t> for students to be successful inside and outside the classroom</a:t>
            </a:r>
            <a:br>
              <a:rPr lang="en-US" dirty="0"/>
            </a:br>
            <a:endParaRPr lang="en-US" dirty="0"/>
          </a:p>
        </p:txBody>
      </p:sp>
      <p:pic>
        <p:nvPicPr>
          <p:cNvPr id="10" name="Picture 9">
            <a:extLst>
              <a:ext uri="{FF2B5EF4-FFF2-40B4-BE49-F238E27FC236}">
                <a16:creationId xmlns:a16="http://schemas.microsoft.com/office/drawing/2014/main" id="{FD33CB41-26E2-890D-0CC2-5972AB3E6A5C}"/>
              </a:ext>
            </a:extLst>
          </p:cNvPr>
          <p:cNvPicPr>
            <a:picLocks noChangeAspect="1"/>
          </p:cNvPicPr>
          <p:nvPr/>
        </p:nvPicPr>
        <p:blipFill>
          <a:blip r:embed="rId3"/>
          <a:stretch>
            <a:fillRect/>
          </a:stretch>
        </p:blipFill>
        <p:spPr>
          <a:xfrm>
            <a:off x="811648" y="1570748"/>
            <a:ext cx="10542151" cy="4287817"/>
          </a:xfrm>
          <a:prstGeom prst="rect">
            <a:avLst/>
          </a:prstGeom>
        </p:spPr>
      </p:pic>
      <p:sp>
        <p:nvSpPr>
          <p:cNvPr id="2" name="TextBox 1">
            <a:extLst>
              <a:ext uri="{FF2B5EF4-FFF2-40B4-BE49-F238E27FC236}">
                <a16:creationId xmlns:a16="http://schemas.microsoft.com/office/drawing/2014/main" id="{A563CF99-6C32-6B1D-06BD-6C52550F024C}"/>
              </a:ext>
            </a:extLst>
          </p:cNvPr>
          <p:cNvSpPr txBox="1"/>
          <p:nvPr/>
        </p:nvSpPr>
        <p:spPr>
          <a:xfrm>
            <a:off x="1222805" y="5930713"/>
            <a:ext cx="9719835" cy="646331"/>
          </a:xfrm>
          <a:prstGeom prst="rect">
            <a:avLst/>
          </a:prstGeom>
          <a:solidFill>
            <a:srgbClr val="FFFF00"/>
          </a:solidFill>
        </p:spPr>
        <p:txBody>
          <a:bodyPr wrap="square" rtlCol="0">
            <a:spAutoFit/>
          </a:bodyPr>
          <a:lstStyle/>
          <a:p>
            <a:pPr algn="ctr"/>
            <a:r>
              <a:rPr lang="en-US" b="1" dirty="0">
                <a:latin typeface="Arial" panose="020B0604020202020204" pitchFamily="34" charset="0"/>
                <a:cs typeface="Arial" panose="020B0604020202020204" pitchFamily="34" charset="0"/>
              </a:rPr>
              <a:t>Reflect: </a:t>
            </a:r>
            <a:r>
              <a:rPr lang="en-US" dirty="0">
                <a:latin typeface="Arial" panose="020B0604020202020204" pitchFamily="34" charset="0"/>
                <a:cs typeface="Arial" panose="020B0604020202020204" pitchFamily="34" charset="0"/>
              </a:rPr>
              <a:t>Which of the competencies is resonating with you most right now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given your work with students and families?</a:t>
            </a:r>
          </a:p>
        </p:txBody>
      </p:sp>
    </p:spTree>
    <p:extLst>
      <p:ext uri="{BB962C8B-B14F-4D97-AF65-F5344CB8AC3E}">
        <p14:creationId xmlns:p14="http://schemas.microsoft.com/office/powerpoint/2010/main" val="296455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ema de Office">
  <a:themeElements>
    <a:clrScheme name="Growth Organization">
      <a:dk1>
        <a:srgbClr val="000000"/>
      </a:dk1>
      <a:lt1>
        <a:srgbClr val="FFFFFF"/>
      </a:lt1>
      <a:dk2>
        <a:srgbClr val="58595B"/>
      </a:dk2>
      <a:lt2>
        <a:srgbClr val="E8E8E8"/>
      </a:lt2>
      <a:accent1>
        <a:srgbClr val="004998"/>
      </a:accent1>
      <a:accent2>
        <a:srgbClr val="8DC956"/>
      </a:accent2>
      <a:accent3>
        <a:srgbClr val="67B3DD"/>
      </a:accent3>
      <a:accent4>
        <a:srgbClr val="D9EDC7"/>
      </a:accent4>
      <a:accent5>
        <a:srgbClr val="CDE6F3"/>
      </a:accent5>
      <a:accent6>
        <a:srgbClr val="0380C3"/>
      </a:accent6>
      <a:hlink>
        <a:srgbClr val="86BC24"/>
      </a:hlink>
      <a:folHlink>
        <a:srgbClr val="1B284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E169AC3E-6C90-48FE-95E0-DF16305747A7}" vid="{12E8DCC2-4D35-4AA4-B108-7F8F2803BC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C167EE835D3B4E93095B738BDD6170" ma:contentTypeVersion="20" ma:contentTypeDescription="Create a new document." ma:contentTypeScope="" ma:versionID="f9b9f0cb503b1c404c242e9d1640549e">
  <xsd:schema xmlns:xsd="http://www.w3.org/2001/XMLSchema" xmlns:xs="http://www.w3.org/2001/XMLSchema" xmlns:p="http://schemas.microsoft.com/office/2006/metadata/properties" xmlns:ns2="eae8f27f-b4c2-4838-b340-e7c6d6c0d42c" xmlns:ns3="301479e0-dab6-485a-b933-7aa7f81877fa" xmlns:ns4="f546119e-645c-4fe6-a772-2a93abe1fa10" xmlns:ns5="154ecf3d-40c0-4d8a-be3d-dfdd03b377b6" targetNamespace="http://schemas.microsoft.com/office/2006/metadata/properties" ma:root="true" ma:fieldsID="05e27c71681e6e4ed46cd715d50ae115" ns2:_="" ns3:_="" ns4:_="" ns5:_="">
    <xsd:import namespace="eae8f27f-b4c2-4838-b340-e7c6d6c0d42c"/>
    <xsd:import namespace="301479e0-dab6-485a-b933-7aa7f81877fa"/>
    <xsd:import namespace="f546119e-645c-4fe6-a772-2a93abe1fa10"/>
    <xsd:import namespace="154ecf3d-40c0-4d8a-be3d-dfdd03b377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4: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TypeofResource" minOccurs="0"/>
                <xsd:element ref="ns5:lcf76f155ced4ddcb4097134ff3c332f" minOccurs="0"/>
                <xsd:element ref="ns3:TaxCatchAll" minOccurs="0"/>
                <xsd:element ref="ns2:MediaServiceLocation" minOccurs="0"/>
                <xsd:element ref="ns2:MediaServiceObjectDetectorVersions" minOccurs="0"/>
                <xsd:element ref="ns5:MediaServiceSearchProperties" minOccurs="0"/>
                <xsd:element ref="ns5: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e8f27f-b4c2-4838-b340-e7c6d6c0d4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TypeofResource" ma:index="20" nillable="true" ma:displayName="Type of Resource" ma:description="This column helps you to sort by type of resource" ma:format="Dropdown" ma:internalName="TypeofResource">
      <xsd:simpleType>
        <xsd:union memberTypes="dms:Text">
          <xsd:simpleType>
            <xsd:restriction base="dms:Choice">
              <xsd:enumeration value="Slide Deck for Trainer"/>
              <xsd:enumeration value="Basic Slide Deck for Participant"/>
              <xsd:enumeration value="Basic Slide Deck PDF"/>
              <xsd:enumeration value="Facilitator Guide"/>
              <xsd:enumeration value="Handout"/>
              <xsd:enumeration value="Choice 6"/>
            </xsd:restriction>
          </xsd:simpleType>
        </xsd:union>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1479e0-dab6-485a-b933-7aa7f81877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6f33f4a7-ad82-4346-a731-38a8bf87dc4f}" ma:internalName="TaxCatchAll" ma:showField="CatchAllData" ma:web="301479e0-dab6-485a-b933-7aa7f81877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546119e-645c-4fe6-a772-2a93abe1fa10" elementFormDefault="qualified">
    <xsd:import namespace="http://schemas.microsoft.com/office/2006/documentManagement/types"/>
    <xsd:import namespace="http://schemas.microsoft.com/office/infopath/2007/PartnerControls"/>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4ecf3d-40c0-4d8a-be3d-dfdd03b377b6" elementFormDefault="qualified">
    <xsd:import namespace="http://schemas.microsoft.com/office/2006/documentManagement/types"/>
    <xsd:import namespace="http://schemas.microsoft.com/office/infopath/2007/PartnerControls"/>
    <xsd:element name="lcf76f155ced4ddcb4097134ff3c332f" ma:index="22" nillable="true" ma:taxonomy="true" ma:internalName="lcf76f155ced4ddcb4097134ff3c332f" ma:taxonomyFieldName="MediaServiceImageTags" ma:displayName="Image Tags" ma:default="" ma:fieldId="{5cf76f15-5ced-4ddc-b409-7134ff3c332f}" ma:taxonomyMulti="true" ma:sspId="330c6cff-633c-440f-9beb-d59977b48164" ma:termSetId="00000000-0000-0000-0000-000000000000" ma:anchorId="00000000-0000-0000-0000-000000000000" ma:open="fals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01479e0-dab6-485a-b933-7aa7f81877fa" xsi:nil="true"/>
    <lcf76f155ced4ddcb4097134ff3c332f xmlns="154ecf3d-40c0-4d8a-be3d-dfdd03b377b6">
      <Terms xmlns="http://schemas.microsoft.com/office/infopath/2007/PartnerControls"/>
    </lcf76f155ced4ddcb4097134ff3c332f>
    <TypeofResource xmlns="eae8f27f-b4c2-4838-b340-e7c6d6c0d42c" xsi:nil="true"/>
    <SharedWithUsers xmlns="301479e0-dab6-485a-b933-7aa7f81877fa">
      <UserInfo>
        <DisplayName/>
        <AccountId xsi:nil="true"/>
        <AccountType/>
      </UserInfo>
    </SharedWithUsers>
  </documentManagement>
</p:properties>
</file>

<file path=customXml/itemProps1.xml><?xml version="1.0" encoding="utf-8"?>
<ds:datastoreItem xmlns:ds="http://schemas.openxmlformats.org/officeDocument/2006/customXml" ds:itemID="{6EE3C153-167A-4F4C-8273-BB2586AD498B}">
  <ds:schemaRefs>
    <ds:schemaRef ds:uri="http://schemas.microsoft.com/sharepoint/v3/contenttype/forms"/>
  </ds:schemaRefs>
</ds:datastoreItem>
</file>

<file path=customXml/itemProps2.xml><?xml version="1.0" encoding="utf-8"?>
<ds:datastoreItem xmlns:ds="http://schemas.openxmlformats.org/officeDocument/2006/customXml" ds:itemID="{0D1A80EF-11D7-4BB6-B029-8B28E190BB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e8f27f-b4c2-4838-b340-e7c6d6c0d42c"/>
    <ds:schemaRef ds:uri="301479e0-dab6-485a-b933-7aa7f81877fa"/>
    <ds:schemaRef ds:uri="f546119e-645c-4fe6-a772-2a93abe1fa10"/>
    <ds:schemaRef ds:uri="154ecf3d-40c0-4d8a-be3d-dfdd03b377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C96D1F-5740-4188-8DE5-BAA5184E05EB}">
  <ds:schemaRefs>
    <ds:schemaRef ds:uri="301479e0-dab6-485a-b933-7aa7f81877fa"/>
    <ds:schemaRef ds:uri="eae8f27f-b4c2-4838-b340-e7c6d6c0d42c"/>
    <ds:schemaRef ds:uri="http://www.w3.org/XML/1998/namespace"/>
    <ds:schemaRef ds:uri="http://purl.org/dc/terms/"/>
    <ds:schemaRef ds:uri="http://schemas.microsoft.com/office/infopath/2007/PartnerControls"/>
    <ds:schemaRef ds:uri="154ecf3d-40c0-4d8a-be3d-dfdd03b377b6"/>
    <ds:schemaRef ds:uri="http://purl.org/dc/elements/1.1/"/>
    <ds:schemaRef ds:uri="http://purl.org/dc/dcmitype/"/>
    <ds:schemaRef ds:uri="http://schemas.microsoft.com/office/2006/metadata/properties"/>
    <ds:schemaRef ds:uri="http://schemas.microsoft.com/office/2006/documentManagement/types"/>
    <ds:schemaRef ds:uri="http://schemas.openxmlformats.org/package/2006/metadata/core-properties"/>
    <ds:schemaRef ds:uri="f546119e-645c-4fe6-a772-2a93abe1fa10"/>
  </ds:schemaRefs>
</ds:datastoreItem>
</file>

<file path=docProps/app.xml><?xml version="1.0" encoding="utf-8"?>
<Properties xmlns="http://schemas.openxmlformats.org/officeDocument/2006/extended-properties" xmlns:vt="http://schemas.openxmlformats.org/officeDocument/2006/docPropsVTypes">
  <Template>Tema de Office</Template>
  <TotalTime>3392</TotalTime>
  <Words>5861</Words>
  <Application>Microsoft Office PowerPoint</Application>
  <PresentationFormat>Widescreen</PresentationFormat>
  <Paragraphs>462</Paragraphs>
  <Slides>48</Slides>
  <Notes>48</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Aptos</vt:lpstr>
      <vt:lpstr>Arial</vt:lpstr>
      <vt:lpstr>Arial</vt:lpstr>
      <vt:lpstr>Arial,Sans-Serif</vt:lpstr>
      <vt:lpstr>Gotham</vt:lpstr>
      <vt:lpstr>Gotham Light</vt:lpstr>
      <vt:lpstr>Helvetica Neue</vt:lpstr>
      <vt:lpstr>Proxima Nova Semibold</vt:lpstr>
      <vt:lpstr>Symbol</vt:lpstr>
      <vt:lpstr>Tahoma</vt:lpstr>
      <vt:lpstr>YAFcfjveRFU 0</vt:lpstr>
      <vt:lpstr>Tema de Office</vt:lpstr>
      <vt:lpstr>Getting Started with the DESSA System Teacher-Completed Assessments </vt:lpstr>
      <vt:lpstr>Goals for Today’s Session</vt:lpstr>
      <vt:lpstr>Session Structure</vt:lpstr>
      <vt:lpstr>Today’s Agenda</vt:lpstr>
      <vt:lpstr>Opening Reflection</vt:lpstr>
      <vt:lpstr>Video: DESSA System Overview</vt:lpstr>
      <vt:lpstr>What is the DESSA?</vt:lpstr>
      <vt:lpstr>What does the DESSA measure?</vt:lpstr>
      <vt:lpstr>These skills are critical for students to be successful inside and outside the classroom </vt:lpstr>
      <vt:lpstr>DESSA Items  </vt:lpstr>
      <vt:lpstr>DESSA 2 mini </vt:lpstr>
      <vt:lpstr>DESSA 2</vt:lpstr>
      <vt:lpstr>DESSA Results</vt:lpstr>
      <vt:lpstr>DESSA Norms</vt:lpstr>
      <vt:lpstr>DESSA Results in the Educator Portal</vt:lpstr>
      <vt:lpstr>General Implementation Overview</vt:lpstr>
      <vt:lpstr>Q &amp; A</vt:lpstr>
      <vt:lpstr>In the chat:   How might a strength-based approach improve:  -Conversations about students?  -Culture and climate?  -Engagement with families? </vt:lpstr>
      <vt:lpstr>Take a break!​</vt:lpstr>
      <vt:lpstr>How to Complete a Rating</vt:lpstr>
      <vt:lpstr>Ratings in the DESSA System</vt:lpstr>
      <vt:lpstr>Tips for Educators Preparing to Rate</vt:lpstr>
      <vt:lpstr>Let’s Practice a Rating</vt:lpstr>
      <vt:lpstr>Let’s Practice a Rating</vt:lpstr>
      <vt:lpstr>Let’s Practice a Rating</vt:lpstr>
      <vt:lpstr>Pause:  Any “ah ha!” or additional questions after completing a practice rating?</vt:lpstr>
      <vt:lpstr>Student Example Scores </vt:lpstr>
      <vt:lpstr>Student Example Scores </vt:lpstr>
      <vt:lpstr>Student Example Scores </vt:lpstr>
      <vt:lpstr>Student Example Scores </vt:lpstr>
      <vt:lpstr>The Educator Portal</vt:lpstr>
      <vt:lpstr>User Roles in the DESSA System</vt:lpstr>
      <vt:lpstr>Site Leader Dashboard</vt:lpstr>
      <vt:lpstr>Educator Dashboard</vt:lpstr>
      <vt:lpstr>Ratings Tab</vt:lpstr>
      <vt:lpstr>Ratings Tab</vt:lpstr>
      <vt:lpstr>Ratings Tab</vt:lpstr>
      <vt:lpstr>Ratings Tab</vt:lpstr>
      <vt:lpstr>Data and Insights Tab</vt:lpstr>
      <vt:lpstr>Strategies Tab</vt:lpstr>
      <vt:lpstr>Foundational Practices </vt:lpstr>
      <vt:lpstr>Strategies</vt:lpstr>
      <vt:lpstr>Tier 2 Intervention Programs</vt:lpstr>
      <vt:lpstr>Data-Driven Recommendations</vt:lpstr>
      <vt:lpstr>Training and Support Portal</vt:lpstr>
      <vt:lpstr>Wrapping Up  Any remaining questions to address? </vt:lpstr>
      <vt:lpstr>Optimistic Closure:  What are looking forward to with implementing the DESSA?</vt:lpstr>
      <vt:lpstr>Exit Ticket: Complete Training Survey   Log in to your Educator Portal to complete your DESSA ratings: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Sandherr, Jim</dc:creator>
  <cp:lastModifiedBy>Katy Kizer</cp:lastModifiedBy>
  <cp:revision>178</cp:revision>
  <dcterms:created xsi:type="dcterms:W3CDTF">2024-12-03T14:59:02Z</dcterms:created>
  <dcterms:modified xsi:type="dcterms:W3CDTF">2026-04-14T17:36:09Z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0x0101008FC167EE835D3B4E93095B738BDD6170</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{"FileActivityType":"9","FileActivityTimeStamp":"2025-06-11T16:13:16.280Z","FileActivityUsersOnPage":[{"DisplayName":"Brittnei McKeithen-Barnes","Id":"bmckeithenbarnes@riversideinsights.com"},{"DisplayName":"Robitaille, Jennifer","Id":"jrobitaille@riversideinsights.com"}],"FileActivityNavigationId":null}</vt:lpwstr>
  </property>
  <property fmtid="{D5CDD505-2E9C-101B-9397-08002B2CF9AE}" pid="7" name="TriggerFlowInfo">
    <vt:lpwstr/>
  </property>
</Properties>
</file>