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handoutMasterIdLst>
    <p:handoutMasterId r:id="rId61"/>
  </p:handoutMasterIdLst>
  <p:sldIdLst>
    <p:sldId id="264" r:id="rId5"/>
    <p:sldId id="268" r:id="rId6"/>
    <p:sldId id="2147483260" r:id="rId7"/>
    <p:sldId id="373" r:id="rId8"/>
    <p:sldId id="300" r:id="rId9"/>
    <p:sldId id="2147483616" r:id="rId10"/>
    <p:sldId id="308" r:id="rId11"/>
    <p:sldId id="2147483622" r:id="rId12"/>
    <p:sldId id="322" r:id="rId13"/>
    <p:sldId id="2147483624" r:id="rId14"/>
    <p:sldId id="2147483647" r:id="rId15"/>
    <p:sldId id="2147483625" r:id="rId16"/>
    <p:sldId id="2147483623" r:id="rId17"/>
    <p:sldId id="265" r:id="rId18"/>
    <p:sldId id="2147483621" r:id="rId19"/>
    <p:sldId id="2147483620" r:id="rId20"/>
    <p:sldId id="2147483619" r:id="rId21"/>
    <p:sldId id="317" r:id="rId22"/>
    <p:sldId id="2147483627" r:id="rId23"/>
    <p:sldId id="266" r:id="rId24"/>
    <p:sldId id="320" r:id="rId25"/>
    <p:sldId id="374" r:id="rId26"/>
    <p:sldId id="274" r:id="rId27"/>
    <p:sldId id="272" r:id="rId28"/>
    <p:sldId id="2147483646" r:id="rId29"/>
    <p:sldId id="2147483269" r:id="rId30"/>
    <p:sldId id="2147483243" r:id="rId31"/>
    <p:sldId id="257" r:id="rId32"/>
    <p:sldId id="344" r:id="rId33"/>
    <p:sldId id="345" r:id="rId34"/>
    <p:sldId id="346" r:id="rId35"/>
    <p:sldId id="2147483558" r:id="rId36"/>
    <p:sldId id="2147483628" r:id="rId37"/>
    <p:sldId id="2147483629" r:id="rId38"/>
    <p:sldId id="2147483630" r:id="rId39"/>
    <p:sldId id="2147483631" r:id="rId40"/>
    <p:sldId id="2147483634" r:id="rId41"/>
    <p:sldId id="2147483638" r:id="rId42"/>
    <p:sldId id="2147483640" r:id="rId43"/>
    <p:sldId id="2147483641" r:id="rId44"/>
    <p:sldId id="2147483642" r:id="rId45"/>
    <p:sldId id="2147483643" r:id="rId46"/>
    <p:sldId id="2147483644" r:id="rId47"/>
    <p:sldId id="260" r:id="rId48"/>
    <p:sldId id="261" r:id="rId49"/>
    <p:sldId id="377" r:id="rId50"/>
    <p:sldId id="256" r:id="rId51"/>
    <p:sldId id="258" r:id="rId52"/>
    <p:sldId id="2147483240" r:id="rId53"/>
    <p:sldId id="2147483246" r:id="rId54"/>
    <p:sldId id="325" r:id="rId55"/>
    <p:sldId id="326" r:id="rId56"/>
    <p:sldId id="327" r:id="rId57"/>
    <p:sldId id="328" r:id="rId58"/>
    <p:sldId id="2147483245" r:id="rId59"/>
  </p:sldIdLst>
  <p:sldSz cx="12192000" cy="6858000"/>
  <p:notesSz cx="6858000" cy="9144000"/>
  <p:defaultText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F44603-CFB7-4464-2533-6FADF2425BAD}" name="Lisa Micou" initials="LM" userId="S::lmicou@riversideinsights.com::8f72a511-f890-490c-98c3-51a65e2ae929"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BC15E924-86B4-0D17-8B4A-F54112351FA0}" name="Alexandra Baker" initials="AB" userId="S::abaker@riversideinsights.com::333686e7-2f0b-42ce-84b8-f76d7b79f4b8" providerId="AD"/>
  <p188:author id="{54002672-67C7-9B53-14BC-A42C4C83ABD4}" name="Brittnei McKeithen-Barnes" initials="BM" userId="S::bmckeithenbarnes@apertureed.com::74da6f25-a38a-40e7-8d8f-184a330f7b3a" providerId="AD"/>
  <p188:author id="{B435E7F1-B33A-758F-91E7-CB5878063FA3}" name="Lisa Micou" initials="LM" userId="S::Lmicou@riversideinsights.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2F"/>
    <a:srgbClr val="00325E"/>
    <a:srgbClr val="FFDE9C"/>
    <a:srgbClr val="20252E"/>
    <a:srgbClr val="4286F5"/>
    <a:srgbClr val="2C86FE"/>
    <a:srgbClr val="FFC34A"/>
    <a:srgbClr val="5BD8B0"/>
    <a:srgbClr val="FFF8EC"/>
    <a:srgbClr val="FFF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45189" autoAdjust="0"/>
  </p:normalViewPr>
  <p:slideViewPr>
    <p:cSldViewPr snapToGrid="0">
      <p:cViewPr varScale="1">
        <p:scale>
          <a:sx n="37" d="100"/>
          <a:sy n="37" d="100"/>
        </p:scale>
        <p:origin x="1824" y="24"/>
      </p:cViewPr>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61C386-9B4A-1534-4E12-BB49EDA784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E2C125D-805B-D40F-EE5D-0549A446D3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7D4FB-83BB-5C4F-8C71-3484C2B82F7B}" type="datetimeFigureOut">
              <a:rPr lang="en-US" smtClean="0"/>
              <a:t>4/22/2026</a:t>
            </a:fld>
            <a:endParaRPr lang="en-US"/>
          </a:p>
        </p:txBody>
      </p:sp>
      <p:sp>
        <p:nvSpPr>
          <p:cNvPr id="4" name="Marcador de pie de página 3">
            <a:extLst>
              <a:ext uri="{FF2B5EF4-FFF2-40B4-BE49-F238E27FC236}">
                <a16:creationId xmlns:a16="http://schemas.microsoft.com/office/drawing/2014/main" id="{822BF694-C899-260E-3696-BB6DC9DD7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FE518C9-2045-E469-9C3E-5571C9A6FE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4558-79AD-1D45-8ED2-2FDAE4178F64}" type="slidenum">
              <a:rPr lang="en-US" smtClean="0"/>
              <a:t>‹#›</a:t>
            </a:fld>
            <a:endParaRPr lang="en-US"/>
          </a:p>
        </p:txBody>
      </p:sp>
    </p:spTree>
    <p:extLst>
      <p:ext uri="{BB962C8B-B14F-4D97-AF65-F5344CB8AC3E}">
        <p14:creationId xmlns:p14="http://schemas.microsoft.com/office/powerpoint/2010/main" val="302518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0166-31C8-2E4F-BEBA-8E8AFCB7AF5C}"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421BB-A003-3F4F-9B85-D56C23132542}" type="slidenum">
              <a:rPr lang="en-US" smtClean="0"/>
              <a:t>‹#›</a:t>
            </a:fld>
            <a:endParaRPr lang="en-US"/>
          </a:p>
        </p:txBody>
      </p:sp>
    </p:spTree>
    <p:extLst>
      <p:ext uri="{BB962C8B-B14F-4D97-AF65-F5344CB8AC3E}">
        <p14:creationId xmlns:p14="http://schemas.microsoft.com/office/powerpoint/2010/main" val="201292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apertureed.qualtrics.com/jfe/form/SV_250ioEurFXBmBU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25B"/>
                </a:solidFill>
                <a:effectLst/>
              </a:rPr>
              <a:t>Facilitator Reminders: </a:t>
            </a: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Project the PPT in Presenter Mode</a:t>
            </a:r>
            <a:endParaRPr lang="en-US" sz="1800" dirty="0">
              <a:effectLst/>
              <a:latin typeface="Tahoma" panose="020B0604030504040204" pitchFamily="34" charset="0"/>
              <a:ea typeface="Tahoma" panose="020B0604030504040204" pitchFamily="34" charset="0"/>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Open any other apps or documents that you will need for the session, such as the DEMO (Educator and Student Portal)</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Gotham"/>
                <a:ea typeface="Tahoma" panose="020B0604030504040204" pitchFamily="34" charset="0"/>
                <a:cs typeface="Arial" panose="020B0604020202020204" pitchFamily="34" charset="0"/>
              </a:rPr>
              <a:t>Shut down all other applications and browser windows</a:t>
            </a:r>
            <a:endParaRPr lang="en-US" sz="1800" dirty="0">
              <a:effectLst/>
              <a:latin typeface="Tahoma" panose="020B0604030504040204" pitchFamily="34" charset="0"/>
              <a:ea typeface="Tahoma" panose="020B0604030504040204" pitchFamily="34" charset="0"/>
              <a:cs typeface="+mn-cs"/>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Put Slack and phone/other devices on do not disturb to avoid interruptions</a:t>
            </a:r>
          </a:p>
          <a:p>
            <a:pPr marL="342900" marR="0" lvl="0" indent="-342900">
              <a:buFont typeface="Symbol" panose="05050102010706020507" pitchFamily="18" charset="2"/>
              <a:buChar char=""/>
            </a:pPr>
            <a:r>
              <a:rPr lang="en-US" sz="1800" b="1" i="0" dirty="0">
                <a:solidFill>
                  <a:srgbClr val="00325B"/>
                </a:solidFill>
                <a:effectLst/>
                <a:latin typeface="Gotham"/>
                <a:ea typeface="Tahoma" panose="020B0604030504040204" pitchFamily="34" charset="0"/>
                <a:cs typeface="Arial" panose="020B0604020202020204" pitchFamily="34" charset="0"/>
              </a:rPr>
              <a:t>RECORD SESSION TO THE CLOUD</a:t>
            </a:r>
            <a:endParaRPr lang="en-US" b="1" i="0" dirty="0">
              <a:solidFill>
                <a:srgbClr val="00325B"/>
              </a:solidFill>
              <a:effectLst/>
            </a:endParaRPr>
          </a:p>
          <a:p>
            <a:endParaRPr lang="en-US" b="1" i="0" dirty="0">
              <a:solidFill>
                <a:srgbClr val="00325B"/>
              </a:solidFill>
              <a:effectLst/>
            </a:endParaRPr>
          </a:p>
          <a:p>
            <a:r>
              <a:rPr lang="en-US" b="1" i="0" dirty="0">
                <a:solidFill>
                  <a:srgbClr val="00325B"/>
                </a:solidFill>
                <a:effectLst/>
              </a:rPr>
              <a:t>Talking Points: </a:t>
            </a:r>
          </a:p>
          <a:p>
            <a:pPr marL="171450" indent="-171450">
              <a:buFont typeface="Arial" panose="020B0604020202020204" pitchFamily="34" charset="0"/>
              <a:buChar char="•"/>
            </a:pPr>
            <a:r>
              <a:rPr lang="en-US" b="0" i="0" dirty="0">
                <a:solidFill>
                  <a:srgbClr val="00325B"/>
                </a:solidFill>
                <a:effectLst/>
              </a:rPr>
              <a:t>Hello and welcome to Introduction to the DESSA Student Self-Report (SSR) training. This session will provide an overview of the student-completed version of the DESSA assessment.</a:t>
            </a:r>
          </a:p>
        </p:txBody>
      </p:sp>
      <p:sp>
        <p:nvSpPr>
          <p:cNvPr id="4" name="Slide Number Placeholder 3"/>
          <p:cNvSpPr>
            <a:spLocks noGrp="1"/>
          </p:cNvSpPr>
          <p:nvPr>
            <p:ph type="sldNum" sz="quarter" idx="5"/>
          </p:nvPr>
        </p:nvSpPr>
        <p:spPr/>
        <p:txBody>
          <a:bodyPr/>
          <a:lstStyle/>
          <a:p>
            <a:fld id="{F48421BB-A003-3F4F-9B85-D56C23132542}" type="slidenum">
              <a:rPr lang="en-US" smtClean="0"/>
              <a:t>1</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C2CB-122F-6280-8321-E870E67D8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7CF56-B183-8A3D-402B-2267E613C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D06B6-9CAB-FC35-0E75-B24323A9DC36}"/>
              </a:ext>
            </a:extLst>
          </p:cNvPr>
          <p:cNvSpPr>
            <a:spLocks noGrp="1"/>
          </p:cNvSpPr>
          <p:nvPr>
            <p:ph type="body" idx="1"/>
          </p:nvPr>
        </p:nvSpPr>
        <p:spPr/>
        <p:txBody>
          <a:bodyPr/>
          <a:lstStyle/>
          <a:p>
            <a:r>
              <a:rPr lang="en-US" b="1" dirty="0"/>
              <a:t>Talking Points:</a:t>
            </a:r>
            <a:r>
              <a:rPr lang="en-US" dirty="0"/>
              <a:t> </a:t>
            </a:r>
          </a:p>
          <a:p>
            <a:pPr marL="171450" indent="-171450">
              <a:buFont typeface="Arial" panose="020B0604020202020204" pitchFamily="34" charset="0"/>
              <a:buChar char="•"/>
            </a:pPr>
            <a:r>
              <a:rPr lang="en-US" dirty="0"/>
              <a:t>Let’s now talk more about the SSR version of the assessment. </a:t>
            </a:r>
          </a:p>
          <a:p>
            <a:pPr marL="171450" indent="-171450">
              <a:buFont typeface="Arial" panose="020B0604020202020204" pitchFamily="34" charset="0"/>
              <a:buChar char="•"/>
            </a:pPr>
            <a:r>
              <a:rPr lang="en-US" dirty="0"/>
              <a:t>The DESSA Student Self-Report (SSR) is completed by students in grades 6-12. </a:t>
            </a:r>
            <a:r>
              <a:rPr lang="en-US" b="0" i="0" dirty="0">
                <a:solidFill>
                  <a:schemeClr val="tx1"/>
                </a:solidFill>
                <a:effectLst/>
              </a:rPr>
              <a:t>It is a </a:t>
            </a:r>
            <a:r>
              <a:rPr lang="en-US" b="0" i="0" dirty="0">
                <a:solidFill>
                  <a:srgbClr val="00325B"/>
                </a:solidFill>
                <a:effectLst/>
              </a:rPr>
              <a:t>self-assessment geared for middle and high school students to rate themselves on social emotional competencies and takes most students less than 7 minutes to complete.</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i="0" dirty="0">
                <a:solidFill>
                  <a:srgbClr val="00325B"/>
                </a:solidFill>
                <a:effectLst/>
              </a:rPr>
              <a:t>Students complete assessments in their own Student Portal and they’re able to use that data to set goals or select challenges (activities) where they can harness and grow their social and emotional skills.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i="0" dirty="0">
                <a:solidFill>
                  <a:srgbClr val="00325B"/>
                </a:solidFill>
                <a:effectLst/>
              </a:rPr>
              <a:t>Educators can view the data or any progress that students are making in their Educator Portal.</a:t>
            </a:r>
            <a:endParaRPr lang="en-US" b="0" dirty="0"/>
          </a:p>
          <a:p>
            <a:endParaRPr lang="en-US" dirty="0"/>
          </a:p>
        </p:txBody>
      </p:sp>
      <p:sp>
        <p:nvSpPr>
          <p:cNvPr id="4" name="Slide Number Placeholder 3">
            <a:extLst>
              <a:ext uri="{FF2B5EF4-FFF2-40B4-BE49-F238E27FC236}">
                <a16:creationId xmlns:a16="http://schemas.microsoft.com/office/drawing/2014/main" id="{8FCFD4C8-227A-8E3D-54BD-8B1AB97C5F0B}"/>
              </a:ext>
            </a:extLst>
          </p:cNvPr>
          <p:cNvSpPr>
            <a:spLocks noGrp="1"/>
          </p:cNvSpPr>
          <p:nvPr>
            <p:ph type="sldNum" sz="quarter" idx="5"/>
          </p:nvPr>
        </p:nvSpPr>
        <p:spPr/>
        <p:txBody>
          <a:bodyPr/>
          <a:lstStyle/>
          <a:p>
            <a:fld id="{F48421BB-A003-3F4F-9B85-D56C23132542}" type="slidenum">
              <a:rPr lang="en-US" smtClean="0"/>
              <a:t>10</a:t>
            </a:fld>
            <a:endParaRPr lang="en-US"/>
          </a:p>
        </p:txBody>
      </p:sp>
    </p:spTree>
    <p:extLst>
      <p:ext uri="{BB962C8B-B14F-4D97-AF65-F5344CB8AC3E}">
        <p14:creationId xmlns:p14="http://schemas.microsoft.com/office/powerpoint/2010/main" val="176734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are some examples of the items (questions) on the SSR.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you can see, all of them are formed into “I” statements because this helps students evaluate themselves.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You’ll also notice that all of the items are asking students how often they are engaging in positive prosocial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Students then select one of the frequency options based on how often they feel they demonstrate that particular behavior or skill.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00" dirty="0">
                <a:solidFill>
                  <a:schemeClr val="tx1"/>
                </a:solidFill>
                <a:effectLst/>
                <a:latin typeface="Aptos" panose="020B0004020202020204" pitchFamily="34" charset="0"/>
                <a:ea typeface="+mn-ea"/>
                <a:cs typeface="Times New Roman" panose="02020603050405020304" pitchFamily="18" charset="0"/>
              </a:rPr>
              <a:t>I’ll read through these examples for each of the competency areas -- </a:t>
            </a:r>
            <a:r>
              <a:rPr lang="en-US" sz="1200" b="0" i="1" kern="100" dirty="0">
                <a:solidFill>
                  <a:schemeClr val="tx1"/>
                </a:solidFill>
                <a:effectLst/>
                <a:latin typeface="Aptos" panose="020B0004020202020204" pitchFamily="34" charset="0"/>
                <a:ea typeface="+mn-ea"/>
                <a:cs typeface="Times New Roman" panose="02020603050405020304" pitchFamily="18" charset="0"/>
              </a:rPr>
              <a:t>(read examples on the slide)</a:t>
            </a:r>
            <a:endParaRPr lang="en-US" sz="1200" b="0" i="1"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11</a:t>
            </a:fld>
            <a:endParaRPr lang="en-US"/>
          </a:p>
        </p:txBody>
      </p:sp>
    </p:spTree>
    <p:extLst>
      <p:ext uri="{BB962C8B-B14F-4D97-AF65-F5344CB8AC3E}">
        <p14:creationId xmlns:p14="http://schemas.microsoft.com/office/powerpoint/2010/main" val="3846644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D6DB-1149-1350-771F-FB890A9FA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FEE8B-51BF-1073-4711-3B331019A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4F834-4FFC-8308-D620-01659834253B}"/>
              </a:ext>
            </a:extLst>
          </p:cNvPr>
          <p:cNvSpPr>
            <a:spLocks noGrp="1"/>
          </p:cNvSpPr>
          <p:nvPr>
            <p:ph type="body" idx="1"/>
          </p:nvPr>
        </p:nvSpPr>
        <p:spPr/>
        <p:txBody>
          <a:bodyPr/>
          <a:lstStyle/>
          <a:p>
            <a:r>
              <a:rPr lang="en-US" b="1" dirty="0"/>
              <a:t>Talking Points</a:t>
            </a:r>
            <a:r>
              <a:rPr lang="en-US" dirty="0"/>
              <a:t>:</a:t>
            </a:r>
          </a:p>
          <a:p>
            <a:pPr marL="171450" indent="-171450">
              <a:buFont typeface="Arial" panose="020B0604020202020204" pitchFamily="34" charset="0"/>
              <a:buChar char="•"/>
            </a:pPr>
            <a:r>
              <a:rPr lang="en-US" dirty="0"/>
              <a:t>The questions are presented to students one at a time. Students can go back to change an answer if they need to and their progress is shown in the bar at the top. When they are finished, there is a “Submit” button that ends the assessment.</a:t>
            </a:r>
          </a:p>
          <a:p>
            <a:pPr marL="171450" indent="-171450">
              <a:buFont typeface="Arial" panose="020B0604020202020204" pitchFamily="34" charset="0"/>
              <a:buChar char="•"/>
            </a:pPr>
            <a:r>
              <a:rPr lang="en-US" dirty="0"/>
              <a:t>The directions “Do your best to rate yourself” will always be at the top, with an “I” statement related to a specific skill below. </a:t>
            </a:r>
          </a:p>
          <a:p>
            <a:pPr marL="171450" indent="-171450">
              <a:buFont typeface="Arial" panose="020B0604020202020204" pitchFamily="34" charset="0"/>
              <a:buChar char="•"/>
            </a:pPr>
            <a:r>
              <a:rPr lang="en-US" dirty="0"/>
              <a:t>Below the “I” statement, the student has the same set of frequency options to choose from for each question. The example on screen shows the student selecting “often” for how frequently they cooperate with others to solve a problem. </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D5F5AEC-F115-90BB-9263-FC2F6681ED22}"/>
              </a:ext>
            </a:extLst>
          </p:cNvPr>
          <p:cNvSpPr>
            <a:spLocks noGrp="1"/>
          </p:cNvSpPr>
          <p:nvPr>
            <p:ph type="sldNum" sz="quarter" idx="5"/>
          </p:nvPr>
        </p:nvSpPr>
        <p:spPr/>
        <p:txBody>
          <a:bodyPr/>
          <a:lstStyle/>
          <a:p>
            <a:fld id="{F48421BB-A003-3F4F-9B85-D56C23132542}" type="slidenum">
              <a:rPr lang="en-US" smtClean="0"/>
              <a:t>12</a:t>
            </a:fld>
            <a:endParaRPr lang="en-US"/>
          </a:p>
        </p:txBody>
      </p:sp>
    </p:spTree>
    <p:extLst>
      <p:ext uri="{BB962C8B-B14F-4D97-AF65-F5344CB8AC3E}">
        <p14:creationId xmlns:p14="http://schemas.microsoft.com/office/powerpoint/2010/main" val="169364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i="0" dirty="0">
                <a:solidFill>
                  <a:srgbClr val="00325B"/>
                </a:solidFill>
                <a:effectLst/>
                <a:latin typeface="YAFcfjveRFU 0"/>
              </a:rPr>
              <a:t>Talking Points:</a:t>
            </a:r>
          </a:p>
          <a:p>
            <a:pPr marL="171450" indent="-171450">
              <a:lnSpc>
                <a:spcPts val="1350"/>
              </a:lnSpc>
              <a:buFont typeface="Arial" panose="020B0604020202020204" pitchFamily="34" charset="0"/>
              <a:buChar char="•"/>
            </a:pPr>
            <a:r>
              <a:rPr lang="en-US" b="0" i="0" dirty="0">
                <a:solidFill>
                  <a:srgbClr val="00325B"/>
                </a:solidFill>
                <a:effectLst/>
                <a:latin typeface="YAFcfjveRFU 0"/>
              </a:rPr>
              <a:t>Next, we’ll move into the results for the DESSA. The DESSA assessments report results using T-scores:</a:t>
            </a:r>
          </a:p>
          <a:p>
            <a:pPr marL="171450" indent="-171450">
              <a:lnSpc>
                <a:spcPts val="1350"/>
              </a:lnSpc>
              <a:buFont typeface="Arial" panose="020B0604020202020204" pitchFamily="34" charset="0"/>
              <a:buChar char="•"/>
            </a:pPr>
            <a:r>
              <a:rPr lang="en-US" b="0" i="0" dirty="0">
                <a:solidFill>
                  <a:srgbClr val="00325B"/>
                </a:solidFill>
                <a:effectLst/>
              </a:rPr>
              <a:t>T-scores are categorized into three descriptive ranges, and as strength-based measures, higher T-scores mean a higher level of social and emotional competence. </a:t>
            </a:r>
          </a:p>
          <a:p>
            <a:pPr marL="171450" indent="-171450">
              <a:lnSpc>
                <a:spcPts val="1350"/>
              </a:lnSpc>
              <a:buFont typeface="Arial" panose="020B0604020202020204" pitchFamily="34" charset="0"/>
              <a:buChar char="•"/>
            </a:pPr>
            <a:r>
              <a:rPr lang="en-US" b="0" i="0" dirty="0">
                <a:solidFill>
                  <a:srgbClr val="00325B"/>
                </a:solidFill>
                <a:effectLst/>
              </a:rPr>
              <a:t>Scores of 60 and above are considered a strength; scores between 41-59 inclusive are considered typical (demonstrating typical patterns of development); and scores of 40 and below indicate a need for instruction.</a:t>
            </a:r>
          </a:p>
          <a:p>
            <a:pPr marL="171450" indent="-171450">
              <a:lnSpc>
                <a:spcPts val="1350"/>
              </a:lnSpc>
              <a:buFont typeface="Arial" panose="020B0604020202020204" pitchFamily="34" charset="0"/>
              <a:buChar char="•"/>
            </a:pPr>
            <a:r>
              <a:rPr lang="en-US" b="0" i="0" dirty="0">
                <a:solidFill>
                  <a:srgbClr val="00325B"/>
                </a:solidFill>
                <a:effectLst/>
              </a:rPr>
              <a:t>The term need for instruction was thoughtfully chosen to convey that the student needs support and instruction in this area. </a:t>
            </a:r>
            <a:r>
              <a:rPr lang="en-US" b="0" i="0" dirty="0">
                <a:solidFill>
                  <a:schemeClr val="tx1"/>
                </a:solidFill>
                <a:effectLst/>
              </a:rPr>
              <a:t>T</a:t>
            </a:r>
            <a:r>
              <a:rPr lang="en-US" b="0" i="0" dirty="0">
                <a:solidFill>
                  <a:srgbClr val="00325B"/>
                </a:solidFill>
                <a:effectLst/>
              </a:rPr>
              <a:t>hat is, it reflects that the student has not YET acquired these skills. It is simply a lack of skill acquisition. </a:t>
            </a:r>
          </a:p>
          <a:p>
            <a:pPr marL="171450" indent="-171450">
              <a:lnSpc>
                <a:spcPts val="1350"/>
              </a:lnSpc>
              <a:buFont typeface="Arial" panose="020B0604020202020204" pitchFamily="34" charset="0"/>
              <a:buChar char="•"/>
            </a:pPr>
            <a:r>
              <a:rPr lang="en-US" b="0" i="0" dirty="0">
                <a:solidFill>
                  <a:srgbClr val="00325B"/>
                </a:solidFill>
                <a:effectLst/>
              </a:rPr>
              <a:t>So, the goal is not to label or stigmatize students within the “Need” range, but instead, it’s used to increase our awareness as educators that a student needs our instruction, assistance, and support in acquiring and practicing these important skills. </a:t>
            </a: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13</a:t>
            </a:fld>
            <a:endParaRPr lang="en-US"/>
          </a:p>
        </p:txBody>
      </p:sp>
    </p:spTree>
    <p:extLst>
      <p:ext uri="{BB962C8B-B14F-4D97-AF65-F5344CB8AC3E}">
        <p14:creationId xmlns:p14="http://schemas.microsoft.com/office/powerpoint/2010/main" val="394178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98E08-013C-6297-4DBC-FC3120A32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1259C-4A8A-9C70-1BBE-468DAA66D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D5C86-30DA-9859-7932-135A54BCAEBA}"/>
              </a:ext>
            </a:extLst>
          </p:cNvPr>
          <p:cNvSpPr>
            <a:spLocks noGrp="1"/>
          </p:cNvSpPr>
          <p:nvPr>
            <p:ph type="body" idx="1"/>
          </p:nvPr>
        </p:nvSpPr>
        <p:spPr/>
        <p:txBody>
          <a:bodyPr/>
          <a:lstStyle/>
          <a:p>
            <a:pPr algn="l">
              <a:spcAft>
                <a:spcPts val="600"/>
              </a:spcAft>
              <a:buNone/>
            </a:pPr>
            <a:r>
              <a:rPr lang="en-US" b="1" i="0" dirty="0">
                <a:solidFill>
                  <a:srgbClr val="00325B"/>
                </a:solidFill>
                <a:effectLst/>
                <a:latin typeface="YAFcfjveRFU 0"/>
              </a:rPr>
              <a:t>Talking Points:</a:t>
            </a:r>
          </a:p>
          <a:p>
            <a:pPr algn="l">
              <a:spcAft>
                <a:spcPts val="600"/>
              </a:spcAft>
              <a:buNone/>
            </a:pPr>
            <a:r>
              <a:rPr lang="en-US" b="0" i="0" dirty="0">
                <a:solidFill>
                  <a:srgbClr val="00325B"/>
                </a:solidFill>
                <a:effectLst/>
                <a:latin typeface="YAFcfjveRFU 0"/>
              </a:rPr>
              <a:t>In terms of the assessment development, it’s important to note that: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are </a:t>
            </a:r>
            <a:r>
              <a:rPr lang="en-US" b="1" i="0" dirty="0">
                <a:solidFill>
                  <a:srgbClr val="36394D"/>
                </a:solidFill>
                <a:effectLst/>
                <a:latin typeface="Arial" panose="020B0604020202020204" pitchFamily="34" charset="0"/>
              </a:rPr>
              <a:t>norm-referenced</a:t>
            </a:r>
            <a:r>
              <a:rPr lang="en-US" b="0" i="0" dirty="0">
                <a:solidFill>
                  <a:srgbClr val="36394D"/>
                </a:solidFill>
                <a:effectLst/>
                <a:latin typeface="Arial" panose="020B0604020202020204" pitchFamily="34" charset="0"/>
              </a:rPr>
              <a:t> and </a:t>
            </a:r>
            <a:r>
              <a:rPr lang="en-US" b="1" i="0" dirty="0">
                <a:solidFill>
                  <a:srgbClr val="36394D"/>
                </a:solidFill>
                <a:effectLst/>
                <a:latin typeface="Arial" panose="020B0604020202020204" pitchFamily="34" charset="0"/>
              </a:rPr>
              <a:t>standardized.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have a </a:t>
            </a:r>
            <a:r>
              <a:rPr lang="en-US" b="1" i="0" dirty="0" err="1">
                <a:solidFill>
                  <a:srgbClr val="36394D"/>
                </a:solidFill>
                <a:effectLst/>
                <a:latin typeface="Arial" panose="020B0604020202020204" pitchFamily="34" charset="0"/>
              </a:rPr>
              <a:t>psychometically</a:t>
            </a:r>
            <a:r>
              <a:rPr lang="en-US" b="1" i="0" dirty="0">
                <a:solidFill>
                  <a:srgbClr val="36394D"/>
                </a:solidFill>
                <a:effectLst/>
                <a:latin typeface="Arial" panose="020B0604020202020204" pitchFamily="34" charset="0"/>
              </a:rPr>
              <a:t> sound foundation</a:t>
            </a:r>
            <a:r>
              <a:rPr lang="en-US" b="0" i="0" dirty="0">
                <a:solidFill>
                  <a:srgbClr val="36394D"/>
                </a:solidFill>
                <a:effectLst/>
                <a:latin typeface="Arial" panose="020B0604020202020204" pitchFamily="34" charset="0"/>
              </a:rPr>
              <a:t>, meaning </a:t>
            </a:r>
            <a:r>
              <a:rPr lang="en-US" b="0" i="0" dirty="0">
                <a:solidFill>
                  <a:srgbClr val="36394D"/>
                </a:solidFill>
                <a:effectLst/>
                <a:latin typeface="Arial" panose="020B0604020202020204" pitchFamily="34" charset="0"/>
                <a:sym typeface="Wingdings" panose="05000000000000000000" pitchFamily="2" charset="2"/>
              </a:rPr>
              <a:t> </a:t>
            </a:r>
            <a:endParaRPr lang="en-US" b="0" i="0" dirty="0">
              <a:solidFill>
                <a:srgbClr val="36394D"/>
              </a:solidFill>
              <a:effectLst/>
              <a:latin typeface="Arial" panose="020B0604020202020204" pitchFamily="34" charset="0"/>
            </a:endParaRP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 meet standards for </a:t>
            </a:r>
            <a:r>
              <a:rPr lang="en-US" b="1" i="0" dirty="0">
                <a:solidFill>
                  <a:srgbClr val="36394D"/>
                </a:solidFill>
                <a:effectLst/>
                <a:latin typeface="Arial" panose="020B0604020202020204" pitchFamily="34" charset="0"/>
              </a:rPr>
              <a:t>reliability </a:t>
            </a:r>
            <a:r>
              <a:rPr lang="en-US" b="0" i="0" dirty="0">
                <a:solidFill>
                  <a:srgbClr val="36394D"/>
                </a:solidFill>
                <a:effectLst/>
                <a:latin typeface="Arial" panose="020B0604020202020204" pitchFamily="34" charset="0"/>
              </a:rPr>
              <a:t>and </a:t>
            </a:r>
            <a:r>
              <a:rPr lang="en-US" b="1" i="0" dirty="0">
                <a:solidFill>
                  <a:srgbClr val="36394D"/>
                </a:solidFill>
                <a:effectLst/>
                <a:latin typeface="Arial" panose="020B0604020202020204" pitchFamily="34" charset="0"/>
              </a:rPr>
              <a:t>validity</a:t>
            </a:r>
            <a:r>
              <a:rPr lang="en-US" b="0" i="0" dirty="0">
                <a:solidFill>
                  <a:srgbClr val="36394D"/>
                </a:solidFill>
                <a:effectLst/>
                <a:latin typeface="Arial" panose="020B0604020202020204" pitchFamily="34" charset="0"/>
              </a:rPr>
              <a:t>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From the standardization sample, we can anticipate that the majority of students will score within the Typical range (68%) and that there will be about equal amounts of students in both the Strength and Need for Instruction ranges (16% each). We can use this information to compare the results collected to the expected norms, and to guide our data-driven making decisions about how to support students in developing these important skills.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If you are interested in these details, the technical manual for each version of the DESSA is available in our online Support Portal. Chapters 2 and 3 provided the information regarding assessment development, standardization, psychometric properties, reliability, and validity of the DESSA. </a:t>
            </a:r>
            <a:endParaRPr lang="en-US" b="0" dirty="0"/>
          </a:p>
          <a:p>
            <a:endParaRPr lang="en-US" b="0" dirty="0"/>
          </a:p>
        </p:txBody>
      </p:sp>
      <p:sp>
        <p:nvSpPr>
          <p:cNvPr id="4" name="Slide Number Placeholder 3">
            <a:extLst>
              <a:ext uri="{FF2B5EF4-FFF2-40B4-BE49-F238E27FC236}">
                <a16:creationId xmlns:a16="http://schemas.microsoft.com/office/drawing/2014/main" id="{FD877D6E-B342-299C-AFC5-D3574A0FB4A0}"/>
              </a:ext>
            </a:extLst>
          </p:cNvPr>
          <p:cNvSpPr>
            <a:spLocks noGrp="1"/>
          </p:cNvSpPr>
          <p:nvPr>
            <p:ph type="sldNum" sz="quarter" idx="5"/>
          </p:nvPr>
        </p:nvSpPr>
        <p:spPr/>
        <p:txBody>
          <a:bodyPr/>
          <a:lstStyle/>
          <a:p>
            <a:fld id="{F48421BB-A003-3F4F-9B85-D56C23132542}" type="slidenum">
              <a:rPr lang="en-US" smtClean="0"/>
              <a:t>14</a:t>
            </a:fld>
            <a:endParaRPr lang="en-US"/>
          </a:p>
        </p:txBody>
      </p:sp>
    </p:spTree>
    <p:extLst>
      <p:ext uri="{BB962C8B-B14F-4D97-AF65-F5344CB8AC3E}">
        <p14:creationId xmlns:p14="http://schemas.microsoft.com/office/powerpoint/2010/main" val="134433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6B22-70C6-0456-D649-2143FBBB8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04E22-AC75-1A01-E724-3EF208D12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EBAAA-DCBB-1DAE-6A54-450F34D3AD36}"/>
              </a:ext>
            </a:extLst>
          </p:cNvPr>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b="0" i="0" dirty="0">
                <a:effectLst/>
              </a:rPr>
              <a:t>The next few slides look at examples of students within each of the descriptive ranges. </a:t>
            </a:r>
          </a:p>
          <a:p>
            <a:pPr marL="171450" indent="-171450">
              <a:buFont typeface="Arial" panose="020B0604020202020204" pitchFamily="34" charset="0"/>
              <a:buChar char="•"/>
            </a:pPr>
            <a:r>
              <a:rPr lang="en-US" b="0" i="0" dirty="0">
                <a:effectLst/>
              </a:rPr>
              <a:t>Students with scores in the Strength range consistently or independently use skills measured by the DESSA across different contexts.</a:t>
            </a:r>
            <a:endParaRPr lang="en-US" b="0" dirty="0"/>
          </a:p>
          <a:p>
            <a:pPr marL="171450" indent="-171450">
              <a:buFont typeface="Arial" panose="020B0604020202020204" pitchFamily="34" charset="0"/>
              <a:buChar char="•"/>
            </a:pPr>
            <a:r>
              <a:rPr lang="en-US" b="0" i="0" dirty="0">
                <a:effectLst/>
              </a:rPr>
              <a:t>Example: A student was rated “Almost Always” for the question </a:t>
            </a:r>
            <a:r>
              <a:rPr lang="en-US" b="0" i="1" dirty="0">
                <a:effectLst/>
              </a:rPr>
              <a:t>“In the last 4 weeks, how often did the student interact positively with classmates?” (Relationship Skills)</a:t>
            </a:r>
            <a:endParaRPr lang="en-US" b="0" dirty="0"/>
          </a:p>
          <a:p>
            <a:pPr marL="171450" indent="-171450">
              <a:buFont typeface="Arial" panose="020B0604020202020204" pitchFamily="34" charset="0"/>
              <a:buChar char="•"/>
            </a:pPr>
            <a:r>
              <a:rPr lang="en-US" b="0" i="0" dirty="0">
                <a:effectLst/>
              </a:rPr>
              <a:t>Competence in areas measured by the DESSA, such as Social Awareness and Optimistic Thinking, supports academic growth and cultivates resiliency skills.</a:t>
            </a:r>
            <a:endParaRPr lang="en-US" b="0" dirty="0"/>
          </a:p>
          <a:p>
            <a:endParaRPr lang="en-US" dirty="0"/>
          </a:p>
        </p:txBody>
      </p:sp>
      <p:sp>
        <p:nvSpPr>
          <p:cNvPr id="4" name="Slide Number Placeholder 3">
            <a:extLst>
              <a:ext uri="{FF2B5EF4-FFF2-40B4-BE49-F238E27FC236}">
                <a16:creationId xmlns:a16="http://schemas.microsoft.com/office/drawing/2014/main" id="{3576C6CE-2494-1998-241E-372C3D97CED1}"/>
              </a:ext>
            </a:extLst>
          </p:cNvPr>
          <p:cNvSpPr>
            <a:spLocks noGrp="1"/>
          </p:cNvSpPr>
          <p:nvPr>
            <p:ph type="sldNum" sz="quarter" idx="5"/>
          </p:nvPr>
        </p:nvSpPr>
        <p:spPr/>
        <p:txBody>
          <a:bodyPr/>
          <a:lstStyle/>
          <a:p>
            <a:fld id="{F48421BB-A003-3F4F-9B85-D56C23132542}" type="slidenum">
              <a:rPr lang="en-US" smtClean="0"/>
              <a:t>15</a:t>
            </a:fld>
            <a:endParaRPr lang="en-US"/>
          </a:p>
        </p:txBody>
      </p:sp>
    </p:spTree>
    <p:extLst>
      <p:ext uri="{BB962C8B-B14F-4D97-AF65-F5344CB8AC3E}">
        <p14:creationId xmlns:p14="http://schemas.microsoft.com/office/powerpoint/2010/main" val="2336909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9685-3F6E-95F4-03C0-68063CFDE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C5BF7-BD6C-924D-F113-C092D627F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57D9C-CA5A-32FC-0005-18CF7702094C}"/>
              </a:ext>
            </a:extLst>
          </p:cNvPr>
          <p:cNvSpPr>
            <a:spLocks noGrp="1"/>
          </p:cNvSpPr>
          <p:nvPr>
            <p:ph type="body" idx="1"/>
          </p:nvPr>
        </p:nvSpPr>
        <p:spPr/>
        <p:txBody>
          <a:bodyPr/>
          <a:lstStyle/>
          <a:p>
            <a:pPr>
              <a:buFont typeface="Arial" panose="020B0604020202020204" pitchFamily="34" charset="0"/>
              <a:buNone/>
            </a:pPr>
            <a:r>
              <a:rPr lang="en-US" b="1" i="0" dirty="0">
                <a:effectLst/>
              </a:rPr>
              <a:t>Talking Points:</a:t>
            </a:r>
          </a:p>
          <a:p>
            <a:pPr marL="171450" indent="-171450">
              <a:buFont typeface="Arial" panose="020B0604020202020204" pitchFamily="34" charset="0"/>
              <a:buChar char="•"/>
            </a:pPr>
            <a:r>
              <a:rPr lang="en-US" b="0" i="0" dirty="0">
                <a:effectLst/>
              </a:rPr>
              <a:t>Students with scores in the Typical range demonstrate typical patterns of development for skills measured by the DESSA.</a:t>
            </a:r>
          </a:p>
          <a:p>
            <a:pPr marL="171450" indent="-171450">
              <a:buFont typeface="Arial" panose="020B0604020202020204" pitchFamily="34" charset="0"/>
              <a:buChar char="•"/>
            </a:pPr>
            <a:r>
              <a:rPr lang="en-US" b="0" i="0" dirty="0">
                <a:effectLst/>
              </a:rPr>
              <a:t>Example: A student was rated “Often” for the question</a:t>
            </a:r>
            <a:r>
              <a:rPr lang="en-US" b="0" i="1" dirty="0">
                <a:effectLst/>
              </a:rPr>
              <a:t> “In the last 4 weeks, how often did the student accept responsibility for their actions?” (Responsible Decision Making)</a:t>
            </a:r>
            <a:endParaRPr lang="en-US" b="0" dirty="0"/>
          </a:p>
          <a:p>
            <a:pPr marL="171450" indent="-171450">
              <a:buFont typeface="Arial" panose="020B0604020202020204" pitchFamily="34" charset="0"/>
              <a:buChar char="•"/>
            </a:pPr>
            <a:r>
              <a:rPr lang="en-US" b="0" i="0" dirty="0">
                <a:effectLst/>
              </a:rPr>
              <a:t>Depending on the t-score, a student may be on the cusp of another descriptive range. Therefore, careful consideration of t-scores within the Typical range is important to ensure students are supported. </a:t>
            </a:r>
            <a:endParaRPr lang="en-US" b="0" dirty="0"/>
          </a:p>
          <a:p>
            <a:pPr marL="171450" indent="-171450">
              <a:buFont typeface="Arial" panose="020B0604020202020204" pitchFamily="34" charset="0"/>
              <a:buChar char="•"/>
            </a:pPr>
            <a:r>
              <a:rPr lang="en-US" b="0" i="0" dirty="0">
                <a:effectLst/>
              </a:rPr>
              <a:t>Example: A t-score of 41 is at the low end of the Typical range, while a t-score of 59 is close to entering the Strength range.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rPr>
              <a:t>It’s important to note that </a:t>
            </a:r>
            <a:r>
              <a:rPr lang="en-US" sz="1200" b="0" dirty="0">
                <a:effectLst/>
                <a:latin typeface="Segoe UI" panose="020B0502040204020203" pitchFamily="34" charset="0"/>
              </a:rPr>
              <a:t>students who demonstrate Typical skills may not be demonstrating their skills consistently across contexts which could imply a need for more practice or generalization of skills.</a:t>
            </a:r>
          </a:p>
        </p:txBody>
      </p:sp>
      <p:sp>
        <p:nvSpPr>
          <p:cNvPr id="4" name="Slide Number Placeholder 3">
            <a:extLst>
              <a:ext uri="{FF2B5EF4-FFF2-40B4-BE49-F238E27FC236}">
                <a16:creationId xmlns:a16="http://schemas.microsoft.com/office/drawing/2014/main" id="{D1E6E221-995C-0760-D8A3-AD14D915331D}"/>
              </a:ext>
            </a:extLst>
          </p:cNvPr>
          <p:cNvSpPr>
            <a:spLocks noGrp="1"/>
          </p:cNvSpPr>
          <p:nvPr>
            <p:ph type="sldNum" sz="quarter" idx="5"/>
          </p:nvPr>
        </p:nvSpPr>
        <p:spPr/>
        <p:txBody>
          <a:bodyPr/>
          <a:lstStyle/>
          <a:p>
            <a:fld id="{F48421BB-A003-3F4F-9B85-D56C23132542}" type="slidenum">
              <a:rPr lang="en-US" smtClean="0"/>
              <a:t>16</a:t>
            </a:fld>
            <a:endParaRPr lang="en-US"/>
          </a:p>
        </p:txBody>
      </p:sp>
    </p:spTree>
    <p:extLst>
      <p:ext uri="{BB962C8B-B14F-4D97-AF65-F5344CB8AC3E}">
        <p14:creationId xmlns:p14="http://schemas.microsoft.com/office/powerpoint/2010/main" val="413142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E0061-AF19-D69D-2183-2FB1906ED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5F2A9-89CF-72AC-E6AC-2F5C741ED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0FE3C-8250-248D-DA3A-BD847B8E3739}"/>
              </a:ext>
            </a:extLst>
          </p:cNvPr>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b="0" i="0" dirty="0">
                <a:effectLst/>
              </a:rPr>
              <a:t>Students with scores in the Need for Instruction range have not yet acquired or consistently demonstrated skills measured by the DESSA. </a:t>
            </a:r>
            <a:endParaRPr lang="en-US" b="0" dirty="0"/>
          </a:p>
          <a:p>
            <a:pPr marL="171450" indent="-171450">
              <a:buFont typeface="Arial" panose="020B0604020202020204" pitchFamily="34" charset="0"/>
              <a:buChar char="•"/>
            </a:pPr>
            <a:r>
              <a:rPr lang="en-US" b="0" i="0" dirty="0">
                <a:effectLst/>
              </a:rPr>
              <a:t>Example: A student was rated “Rarely” for the question “</a:t>
            </a:r>
            <a:r>
              <a:rPr lang="en-US" b="0" i="1" dirty="0">
                <a:effectLst/>
              </a:rPr>
              <a:t>In the</a:t>
            </a:r>
            <a:r>
              <a:rPr lang="en-US" b="0" i="0" dirty="0">
                <a:effectLst/>
              </a:rPr>
              <a:t> </a:t>
            </a:r>
            <a:r>
              <a:rPr lang="en-US" b="0" i="1" dirty="0">
                <a:effectLst/>
              </a:rPr>
              <a:t>last 4 weeks, how often did the student stay calm when faced with a challenged?” (Self-Management)</a:t>
            </a:r>
            <a:endParaRPr lang="en-US" b="0" dirty="0"/>
          </a:p>
          <a:p>
            <a:pPr marL="171450" indent="-171450">
              <a:buFont typeface="Arial" panose="020B0604020202020204" pitchFamily="34" charset="0"/>
              <a:buChar char="•"/>
            </a:pPr>
            <a:r>
              <a:rPr lang="en-US" b="0" i="0" dirty="0">
                <a:effectLst/>
              </a:rPr>
              <a:t>A full assessment is recommended and typically completed for students with scores in this category to gather more detailed information.</a:t>
            </a:r>
          </a:p>
          <a:p>
            <a:pPr marL="171450" indent="-171450">
              <a:buFont typeface="Arial" panose="020B0604020202020204" pitchFamily="34" charset="0"/>
              <a:buChar char="•"/>
            </a:pPr>
            <a:r>
              <a:rPr lang="en-US" b="0" i="0" dirty="0">
                <a:effectLst/>
              </a:rPr>
              <a:t>This training focuses in on the results for students in the Tier 3 level. Students that may be eligible for or who already receive individual instruction, intervention, services and supports may have lower scores on the DESSA, resulting in T-scores in this Need for Instruction range.</a:t>
            </a:r>
            <a:endParaRPr lang="en-US" b="0" dirty="0"/>
          </a:p>
          <a:p>
            <a:endParaRPr lang="en-US" dirty="0"/>
          </a:p>
        </p:txBody>
      </p:sp>
      <p:sp>
        <p:nvSpPr>
          <p:cNvPr id="4" name="Slide Number Placeholder 3">
            <a:extLst>
              <a:ext uri="{FF2B5EF4-FFF2-40B4-BE49-F238E27FC236}">
                <a16:creationId xmlns:a16="http://schemas.microsoft.com/office/drawing/2014/main" id="{07BFBE35-EB25-5878-C7B2-52A76050B651}"/>
              </a:ext>
            </a:extLst>
          </p:cNvPr>
          <p:cNvSpPr>
            <a:spLocks noGrp="1"/>
          </p:cNvSpPr>
          <p:nvPr>
            <p:ph type="sldNum" sz="quarter" idx="5"/>
          </p:nvPr>
        </p:nvSpPr>
        <p:spPr/>
        <p:txBody>
          <a:bodyPr/>
          <a:lstStyle/>
          <a:p>
            <a:fld id="{F48421BB-A003-3F4F-9B85-D56C23132542}" type="slidenum">
              <a:rPr lang="en-US" smtClean="0"/>
              <a:t>17</a:t>
            </a:fld>
            <a:endParaRPr lang="en-US"/>
          </a:p>
        </p:txBody>
      </p:sp>
    </p:spTree>
    <p:extLst>
      <p:ext uri="{BB962C8B-B14F-4D97-AF65-F5344CB8AC3E}">
        <p14:creationId xmlns:p14="http://schemas.microsoft.com/office/powerpoint/2010/main" val="2639091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latin typeface="Arial"/>
                <a:cs typeface="Arial"/>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We’ll take a look at more report options later in this session, but at a high-level, the results are available in real time within the DESSA System educator Portal.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many interactive reports that can be used to generate reports for whole group (either school wide or classroom wide), small group (such as an intervention group), and for individual students.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18</a:t>
            </a:fld>
            <a:endParaRPr lang="en-US"/>
          </a:p>
        </p:txBody>
      </p:sp>
    </p:spTree>
    <p:extLst>
      <p:ext uri="{BB962C8B-B14F-4D97-AF65-F5344CB8AC3E}">
        <p14:creationId xmlns:p14="http://schemas.microsoft.com/office/powerpoint/2010/main" val="488620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9AF14-8070-A0B4-FB94-FE15BE30E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50A72-290A-5953-5B72-D98BBD8E5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EF987-93FA-899D-4C7D-81DDCB9A54B9}"/>
              </a:ext>
            </a:extLst>
          </p:cNvPr>
          <p:cNvSpPr>
            <a:spLocks noGrp="1"/>
          </p:cNvSpPr>
          <p:nvPr>
            <p:ph type="body" idx="1"/>
          </p:nvPr>
        </p:nvSpPr>
        <p:spPr/>
        <p:txBody>
          <a:bodyPr/>
          <a:lstStyle/>
          <a:p>
            <a:r>
              <a:rPr lang="en-US" b="1" dirty="0"/>
              <a:t>Talking Points: </a:t>
            </a:r>
          </a:p>
          <a:p>
            <a:pPr marL="171450" indent="-171450">
              <a:buFont typeface="Arial" panose="020B0604020202020204" pitchFamily="34" charset="0"/>
              <a:buChar char="•"/>
            </a:pPr>
            <a:r>
              <a:rPr lang="en-US" dirty="0"/>
              <a:t>As previously mentioned, students do not see their results in the same way that educators do. </a:t>
            </a:r>
          </a:p>
          <a:p>
            <a:pPr marL="171450" indent="-171450">
              <a:buFont typeface="Arial" panose="020B0604020202020204" pitchFamily="34" charset="0"/>
              <a:buChar char="•"/>
            </a:pPr>
            <a:r>
              <a:rPr lang="en-US" dirty="0"/>
              <a:t>Instead, they are presented with their real time results in explanations, examples, and “battery pack” views of their overall scores.</a:t>
            </a:r>
          </a:p>
          <a:p>
            <a:pPr marL="171450" indent="-171450">
              <a:buFont typeface="Arial" panose="020B0604020202020204" pitchFamily="34" charset="0"/>
              <a:buChar char="•"/>
            </a:pPr>
            <a:r>
              <a:rPr lang="en-US" dirty="0"/>
              <a:t>This is a quick snapshot of the first results section in the Student Portal. Students get to see their “Top Skill” highlighted first, with examples of specific skills from their assessment and additional context about what that competency area can look like.</a:t>
            </a:r>
          </a:p>
        </p:txBody>
      </p:sp>
      <p:sp>
        <p:nvSpPr>
          <p:cNvPr id="4" name="Slide Number Placeholder 3">
            <a:extLst>
              <a:ext uri="{FF2B5EF4-FFF2-40B4-BE49-F238E27FC236}">
                <a16:creationId xmlns:a16="http://schemas.microsoft.com/office/drawing/2014/main" id="{45949AB1-3EF8-6819-C697-F054FAEF7C11}"/>
              </a:ext>
            </a:extLst>
          </p:cNvPr>
          <p:cNvSpPr>
            <a:spLocks noGrp="1"/>
          </p:cNvSpPr>
          <p:nvPr>
            <p:ph type="sldNum" sz="quarter" idx="5"/>
          </p:nvPr>
        </p:nvSpPr>
        <p:spPr/>
        <p:txBody>
          <a:bodyPr/>
          <a:lstStyle/>
          <a:p>
            <a:fld id="{F48421BB-A003-3F4F-9B85-D56C23132542}" type="slidenum">
              <a:rPr lang="en-US" smtClean="0"/>
              <a:t>19</a:t>
            </a:fld>
            <a:endParaRPr lang="en-US"/>
          </a:p>
        </p:txBody>
      </p:sp>
    </p:spTree>
    <p:extLst>
      <p:ext uri="{BB962C8B-B14F-4D97-AF65-F5344CB8AC3E}">
        <p14:creationId xmlns:p14="http://schemas.microsoft.com/office/powerpoint/2010/main" val="371808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r>
              <a:rPr lang="en-US" dirty="0"/>
              <a:t>Our goals for today will be to:</a:t>
            </a:r>
          </a:p>
          <a:p>
            <a:pPr marL="342900" indent="-342900">
              <a:lnSpc>
                <a:spcPct val="200000"/>
              </a:lnSpc>
              <a:buFont typeface="Arial" panose="020B0604020202020204" pitchFamily="34" charset="0"/>
              <a:buChar char="•"/>
            </a:pPr>
            <a:r>
              <a:rPr lang="en-US" sz="1200" dirty="0">
                <a:solidFill>
                  <a:srgbClr val="00325E"/>
                </a:solidFill>
                <a:latin typeface="+mn-lt"/>
              </a:rPr>
              <a:t>Identify key components of the DESSA SSR.</a:t>
            </a:r>
          </a:p>
          <a:p>
            <a:pPr marL="342900" indent="-342900">
              <a:lnSpc>
                <a:spcPct val="200000"/>
              </a:lnSpc>
              <a:buFont typeface="Arial" panose="020B0604020202020204" pitchFamily="34" charset="0"/>
              <a:buChar char="•"/>
            </a:pPr>
            <a:r>
              <a:rPr lang="en-US" sz="1200" dirty="0">
                <a:solidFill>
                  <a:srgbClr val="00325E"/>
                </a:solidFill>
                <a:latin typeface="+mn-lt"/>
              </a:rPr>
              <a:t>Demonstrate best practices for collecting ratings data and interpreting the results. </a:t>
            </a:r>
          </a:p>
          <a:p>
            <a:pPr marL="342900" indent="-342900">
              <a:lnSpc>
                <a:spcPct val="200000"/>
              </a:lnSpc>
              <a:buFont typeface="Arial" panose="020B0604020202020204" pitchFamily="34" charset="0"/>
              <a:buChar char="•"/>
            </a:pPr>
            <a:r>
              <a:rPr lang="en-US" sz="1200" dirty="0">
                <a:solidFill>
                  <a:srgbClr val="00325E"/>
                </a:solidFill>
                <a:latin typeface="+mn-lt"/>
              </a:rPr>
              <a:t>Explore key features of the DESSA System online platforms– the Educator Portal and the Student Portal</a:t>
            </a:r>
          </a:p>
          <a:p>
            <a:pPr marL="342900" indent="-342900">
              <a:lnSpc>
                <a:spcPct val="150000"/>
              </a:lnSpc>
              <a:buFont typeface="Arial" panose="020B0604020202020204" pitchFamily="34" charset="0"/>
              <a:buChar char="•"/>
            </a:pPr>
            <a:endParaRPr lang="en-US" dirty="0">
              <a:solidFill>
                <a:srgbClr val="00325E"/>
              </a:solidFill>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a:t>
            </a:fld>
            <a:endParaRPr lang="en-US"/>
          </a:p>
        </p:txBody>
      </p:sp>
    </p:spTree>
    <p:extLst>
      <p:ext uri="{BB962C8B-B14F-4D97-AF65-F5344CB8AC3E}">
        <p14:creationId xmlns:p14="http://schemas.microsoft.com/office/powerpoint/2010/main" val="49614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03A3-2AA7-2391-66D0-64AFA2644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F3A56-0FA6-4EFE-9F89-9EDF3021A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28EE5-5048-B890-4261-9D0E082B0485}"/>
              </a:ext>
            </a:extLst>
          </p:cNvPr>
          <p:cNvSpPr>
            <a:spLocks noGrp="1"/>
          </p:cNvSpPr>
          <p:nvPr>
            <p:ph type="body" idx="1"/>
          </p:nvPr>
        </p:nvSpPr>
        <p:spPr/>
        <p:txBody>
          <a:bodyPr/>
          <a:lstStyle/>
          <a:p>
            <a:pPr>
              <a:lnSpc>
                <a:spcPts val="1350"/>
              </a:lnSpc>
            </a:pPr>
            <a:r>
              <a:rPr lang="en-US" b="1" dirty="0">
                <a:solidFill>
                  <a:srgbClr val="00325B"/>
                </a:solidFill>
                <a:latin typeface="YAFcfjveRFU 0"/>
              </a:rPr>
              <a:t>Talking Points:</a:t>
            </a:r>
          </a:p>
          <a:p>
            <a:pPr marL="171450" indent="-171450">
              <a:lnSpc>
                <a:spcPts val="1350"/>
              </a:lnSpc>
              <a:buFont typeface="Arial" panose="020B0604020202020204" pitchFamily="34" charset="0"/>
              <a:buChar char="•"/>
            </a:pPr>
            <a:r>
              <a:rPr lang="en-US" dirty="0">
                <a:solidFill>
                  <a:srgbClr val="00325B"/>
                </a:solidFill>
                <a:latin typeface="YAFcfjveRFU 0"/>
              </a:rPr>
              <a:t>As I mentioned at the start of the session, your district leadership is responsible for sharing the implementation details for your school. </a:t>
            </a:r>
          </a:p>
          <a:p>
            <a:pPr marL="171450" indent="-171450">
              <a:lnSpc>
                <a:spcPts val="1350"/>
              </a:lnSpc>
              <a:buFont typeface="Arial" panose="020B0604020202020204" pitchFamily="34" charset="0"/>
              <a:buChar char="•"/>
            </a:pPr>
            <a:r>
              <a:rPr lang="en-US" dirty="0">
                <a:solidFill>
                  <a:srgbClr val="00325B"/>
                </a:solidFill>
                <a:latin typeface="YAFcfjveRFU 0"/>
              </a:rPr>
              <a:t>Generally speaking, here’s what a yearlong DESSA implementation typically looks like:</a:t>
            </a:r>
            <a:endParaRPr lang="en-US" b="0" i="0" dirty="0">
              <a:solidFill>
                <a:srgbClr val="00325B"/>
              </a:solidFill>
              <a:effectLst/>
              <a:latin typeface="YAFcfjveRFU 0"/>
            </a:endParaRP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Educators are assigned a roster of students to support in accessing their Student Portal and completing their SSR. Rating windows are designated times when students are able to go into their Student Portal and complete their assessment. Each Rating Window is typically 2-4 weeks long so that data is collected during a similar time frame. </a:t>
            </a:r>
          </a:p>
          <a:p>
            <a:pPr>
              <a:buFont typeface="Arial" panose="020B0604020202020204" pitchFamily="34" charset="0"/>
              <a:buChar char="•"/>
            </a:pPr>
            <a:r>
              <a:rPr lang="en-US" b="0" i="0" dirty="0">
                <a:solidFill>
                  <a:srgbClr val="00325B"/>
                </a:solidFill>
                <a:effectLst/>
              </a:rPr>
              <a:t>A pre-assessment is completed towards the start of the school year and a post-assessment following this same process is completed prior to the end of the school year. There is the option for a mid-assessment, as well.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Throughout the school year, ongoing, universal, and data-driven instruction is provided to all students, and targeted intervention and/or individualized instruction is provided to students who demonstrate a need for further support in specific skills areas, typically in the small group or individual setting</a:t>
            </a:r>
            <a:r>
              <a:rPr lang="en-US" dirty="0">
                <a:solidFill>
                  <a:srgbClr val="00325B"/>
                </a:solidFill>
              </a:rPr>
              <a: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Additionally, students are able to access their Challenges and Goals activities in the Student Portal any time after they complete their assessment. Often, educators will provide designate time for students to access the self-paced learning opportunities in the Student Portal.</a:t>
            </a:r>
          </a:p>
          <a:p>
            <a:pPr>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325B"/>
                </a:solidFill>
                <a:effectLst/>
              </a:rPr>
              <a:t>A key point to keep in </a:t>
            </a:r>
            <a:r>
              <a:rPr lang="en-US" dirty="0">
                <a:solidFill>
                  <a:srgbClr val="00325B"/>
                </a:solidFill>
              </a:rPr>
              <a:t>mind is</a:t>
            </a:r>
            <a:r>
              <a:rPr lang="en-US" b="0" i="0" dirty="0">
                <a:solidFill>
                  <a:srgbClr val="00325B"/>
                </a:solidFill>
                <a:effectLst/>
              </a:rPr>
              <a:t> that the teaching and learning of social and emotional competencies are continuous. It’s not just during the rating windows of collecting data that we are actively involved in this process; it’s all year round.</a:t>
            </a:r>
            <a:endParaRPr lang="en-US" b="0" dirty="0"/>
          </a:p>
          <a:p>
            <a:endParaRPr lang="en-US" b="0" dirty="0"/>
          </a:p>
        </p:txBody>
      </p:sp>
      <p:sp>
        <p:nvSpPr>
          <p:cNvPr id="4" name="Slide Number Placeholder 3">
            <a:extLst>
              <a:ext uri="{FF2B5EF4-FFF2-40B4-BE49-F238E27FC236}">
                <a16:creationId xmlns:a16="http://schemas.microsoft.com/office/drawing/2014/main" id="{03ED78C4-4F07-4254-E21A-07CB4F2E4E83}"/>
              </a:ext>
            </a:extLst>
          </p:cNvPr>
          <p:cNvSpPr>
            <a:spLocks noGrp="1"/>
          </p:cNvSpPr>
          <p:nvPr>
            <p:ph type="sldNum" sz="quarter" idx="5"/>
          </p:nvPr>
        </p:nvSpPr>
        <p:spPr/>
        <p:txBody>
          <a:bodyPr/>
          <a:lstStyle/>
          <a:p>
            <a:fld id="{F48421BB-A003-3F4F-9B85-D56C23132542}" type="slidenum">
              <a:rPr lang="en-US" smtClean="0"/>
              <a:t>20</a:t>
            </a:fld>
            <a:endParaRPr lang="en-US"/>
          </a:p>
        </p:txBody>
      </p:sp>
    </p:spTree>
    <p:extLst>
      <p:ext uri="{BB962C8B-B14F-4D97-AF65-F5344CB8AC3E}">
        <p14:creationId xmlns:p14="http://schemas.microsoft.com/office/powerpoint/2010/main" val="2995796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have covered a lot in this intro section – at this time, what questions, curiosities, or big ideas would you like to share regarding any of the SSR?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You are welcome to come off mute or enter your questions in the chat. I’ll also take a look at the chat to see if I’ve missed any questions or comments that have come in.</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21</a:t>
            </a:fld>
            <a:endParaRPr lang="en-US"/>
          </a:p>
        </p:txBody>
      </p:sp>
    </p:spTree>
    <p:extLst>
      <p:ext uri="{BB962C8B-B14F-4D97-AF65-F5344CB8AC3E}">
        <p14:creationId xmlns:p14="http://schemas.microsoft.com/office/powerpoint/2010/main" val="4006876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a:lnSpc>
                <a:spcPts val="1350"/>
              </a:lnSpc>
            </a:pPr>
            <a:endParaRPr lang="en-US" b="0" i="0" dirty="0">
              <a:solidFill>
                <a:srgbClr val="00325B"/>
              </a:solidFill>
              <a:effectLst/>
              <a:latin typeface="YAFcfjveRFU 0"/>
            </a:endParaRPr>
          </a:p>
          <a:p>
            <a:pPr marL="171450" indent="-171450">
              <a:lnSpc>
                <a:spcPts val="1350"/>
              </a:lnSpc>
              <a:buFont typeface="Arial" panose="020B0604020202020204" pitchFamily="34" charset="0"/>
              <a:buChar char="•"/>
            </a:pPr>
            <a:r>
              <a:rPr lang="en-US" b="0" i="0" dirty="0">
                <a:solidFill>
                  <a:srgbClr val="00325B"/>
                </a:solidFill>
                <a:effectLst/>
                <a:latin typeface="YAFcfjveRFU 0"/>
              </a:rPr>
              <a:t>In just a moment we are going to take a brief break. Before we do, I invite you to enter a response to this prompt in the chat:</a:t>
            </a:r>
          </a:p>
          <a:p>
            <a:pPr marL="171450" indent="-171450">
              <a:lnSpc>
                <a:spcPts val="1350"/>
              </a:lnSpc>
              <a:buFont typeface="Arial" panose="020B0604020202020204" pitchFamily="34" charset="0"/>
              <a:buChar char="•"/>
            </a:pPr>
            <a:endParaRPr lang="en-US" b="0" i="0" dirty="0">
              <a:solidFill>
                <a:srgbClr val="00325B"/>
              </a:solidFill>
              <a:effectLst/>
              <a:latin typeface="YAFcfjveRFU 0"/>
            </a:endParaRPr>
          </a:p>
          <a:p>
            <a:pPr marL="171450" indent="-171450">
              <a:lnSpc>
                <a:spcPts val="1350"/>
              </a:lnSpc>
              <a:buFont typeface="Arial" panose="020B0604020202020204" pitchFamily="34" charset="0"/>
              <a:buChar char="•"/>
            </a:pPr>
            <a:r>
              <a:rPr lang="en-US" b="0" i="0" dirty="0">
                <a:solidFill>
                  <a:srgbClr val="00325B"/>
                </a:solidFill>
                <a:effectLst/>
                <a:latin typeface="YAFcfjveRFU 0"/>
              </a:rPr>
              <a:t>We’ve talked a lot about a strength-based approach and how DESSA can support that mindset. How might a strength-based approach improve conversations about students? How might it impact culture and climate? And how can it influence conversations with families? </a:t>
            </a:r>
          </a:p>
          <a:p>
            <a:pPr>
              <a:lnSpc>
                <a:spcPts val="1350"/>
              </a:lnSpc>
            </a:pPr>
            <a:endParaRPr lang="en-US" b="0" i="0" dirty="0">
              <a:solidFill>
                <a:srgbClr val="00325B"/>
              </a:solidFill>
              <a:effectLst/>
              <a:latin typeface="YAFcfjveRFU 0"/>
            </a:endParaRPr>
          </a:p>
          <a:p>
            <a:pPr marL="171450" indent="-171450">
              <a:lnSpc>
                <a:spcPts val="1350"/>
              </a:lnSpc>
              <a:buFont typeface="Arial" panose="020B0604020202020204" pitchFamily="34" charset="0"/>
              <a:buChar char="•"/>
            </a:pPr>
            <a:r>
              <a:rPr lang="en-US" b="0" i="0" dirty="0">
                <a:solidFill>
                  <a:srgbClr val="00325B"/>
                </a:solidFill>
                <a:effectLst/>
                <a:latin typeface="YAFcfjveRFU 0"/>
              </a:rPr>
              <a:t>Take a moment to consider one of these questions and add your response to the chat.</a:t>
            </a:r>
          </a:p>
          <a:p>
            <a:pPr marL="171450" indent="-171450">
              <a:lnSpc>
                <a:spcPts val="1350"/>
              </a:lnSpc>
              <a:buFont typeface="Arial" panose="020B0604020202020204" pitchFamily="34" charset="0"/>
              <a:buChar char="•"/>
            </a:pPr>
            <a:endParaRPr lang="en-US" b="0" i="0" dirty="0">
              <a:solidFill>
                <a:srgbClr val="00325B"/>
              </a:solidFill>
              <a:effectLst/>
              <a:latin typeface="YAFcfjveRFU 0"/>
            </a:endParaRPr>
          </a:p>
          <a:p>
            <a:pPr marL="0" indent="0">
              <a:lnSpc>
                <a:spcPts val="1350"/>
              </a:lnSpc>
              <a:buFont typeface="Arial" panose="020B0604020202020204" pitchFamily="34" charset="0"/>
              <a:buNone/>
            </a:pPr>
            <a:r>
              <a:rPr lang="en-US" b="0" i="1" dirty="0">
                <a:solidFill>
                  <a:srgbClr val="00325B"/>
                </a:solidFill>
                <a:effectLst/>
                <a:latin typeface="YAFcfjveRFU 0"/>
              </a:rPr>
              <a:t>(Offer wait time and read few that come in, then thank attendees for participating before moving on to the next slide)</a:t>
            </a:r>
          </a:p>
          <a:p>
            <a:pPr>
              <a:lnSpc>
                <a:spcPts val="1350"/>
              </a:lnSpc>
            </a:pPr>
            <a:endParaRPr lang="en-US" b="0" i="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22</a:t>
            </a:fld>
            <a:endParaRPr lang="en-US"/>
          </a:p>
        </p:txBody>
      </p:sp>
    </p:spTree>
    <p:extLst>
      <p:ext uri="{BB962C8B-B14F-4D97-AF65-F5344CB8AC3E}">
        <p14:creationId xmlns:p14="http://schemas.microsoft.com/office/powerpoint/2010/main" val="2960165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b="0" dirty="0"/>
              <a:t>We will pause here for a 3-minute break. Please take time to stretch, grab a drink, or just take a screen break. The timer will count us down and we will move on with the training after it’s done.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i="1" dirty="0"/>
              <a:t>(Facilitator - Can choose to go off camera for this break)</a:t>
            </a:r>
          </a:p>
        </p:txBody>
      </p:sp>
      <p:sp>
        <p:nvSpPr>
          <p:cNvPr id="4" name="Slide Number Placeholder 3"/>
          <p:cNvSpPr>
            <a:spLocks noGrp="1"/>
          </p:cNvSpPr>
          <p:nvPr>
            <p:ph type="sldNum" sz="quarter" idx="5"/>
          </p:nvPr>
        </p:nvSpPr>
        <p:spPr/>
        <p:txBody>
          <a:bodyPr/>
          <a:lstStyle/>
          <a:p>
            <a:fld id="{F48421BB-A003-3F4F-9B85-D56C23132542}" type="slidenum">
              <a:rPr lang="en-US" smtClean="0"/>
              <a:t>23</a:t>
            </a:fld>
            <a:endParaRPr lang="en-US"/>
          </a:p>
        </p:txBody>
      </p:sp>
    </p:spTree>
    <p:extLst>
      <p:ext uri="{BB962C8B-B14F-4D97-AF65-F5344CB8AC3E}">
        <p14:creationId xmlns:p14="http://schemas.microsoft.com/office/powerpoint/2010/main" val="1211632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CDAD-AB36-97BB-B748-CE5EB58F9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E826-3C0A-892D-405A-1C3217E52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EAC9C-04F4-3C16-66CE-DA42BB2F0A3C}"/>
              </a:ext>
            </a:extLst>
          </p:cNvPr>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dirty="0"/>
              <a:t>Welcome back!</a:t>
            </a:r>
          </a:p>
          <a:p>
            <a:pPr marL="171450" indent="-171450">
              <a:buFont typeface="Arial" panose="020B0604020202020204" pitchFamily="34" charset="0"/>
              <a:buChar char="•"/>
            </a:pPr>
            <a:r>
              <a:rPr lang="en-US" dirty="0"/>
              <a:t>In this next section, we are going to review the Student Portal.  </a:t>
            </a:r>
          </a:p>
          <a:p>
            <a:pPr marL="171450" indent="-171450">
              <a:buFont typeface="Arial" panose="020B0604020202020204" pitchFamily="34" charset="0"/>
              <a:buChar char="•"/>
            </a:pPr>
            <a:r>
              <a:rPr lang="en-US" dirty="0"/>
              <a:t>We will end our session with looking at the Educator Portal, which houses everything you need as the educator. </a:t>
            </a:r>
          </a:p>
        </p:txBody>
      </p:sp>
      <p:sp>
        <p:nvSpPr>
          <p:cNvPr id="4" name="Slide Number Placeholder 3">
            <a:extLst>
              <a:ext uri="{FF2B5EF4-FFF2-40B4-BE49-F238E27FC236}">
                <a16:creationId xmlns:a16="http://schemas.microsoft.com/office/drawing/2014/main" id="{CCD665C4-63C5-6724-DB15-02A76AF177BD}"/>
              </a:ext>
            </a:extLst>
          </p:cNvPr>
          <p:cNvSpPr>
            <a:spLocks noGrp="1"/>
          </p:cNvSpPr>
          <p:nvPr>
            <p:ph type="sldNum" sz="quarter" idx="5"/>
          </p:nvPr>
        </p:nvSpPr>
        <p:spPr/>
        <p:txBody>
          <a:bodyPr/>
          <a:lstStyle/>
          <a:p>
            <a:fld id="{F48421BB-A003-3F4F-9B85-D56C23132542}" type="slidenum">
              <a:rPr lang="en-US" smtClean="0"/>
              <a:t>24</a:t>
            </a:fld>
            <a:endParaRPr lang="en-US"/>
          </a:p>
        </p:txBody>
      </p:sp>
    </p:spTree>
    <p:extLst>
      <p:ext uri="{BB962C8B-B14F-4D97-AF65-F5344CB8AC3E}">
        <p14:creationId xmlns:p14="http://schemas.microsoft.com/office/powerpoint/2010/main" val="683453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70E8B-E932-51F1-952C-14856789A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FEE67-6153-60A7-B348-18A801F30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E0DC7-A171-E7ED-5DE0-1B2C7273D3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pPr marL="171450" indent="-171450">
              <a:buFont typeface="Arial" panose="020B0604020202020204" pitchFamily="34" charset="0"/>
              <a:buChar char="•"/>
            </a:pPr>
            <a:r>
              <a:rPr lang="en-US" dirty="0"/>
              <a:t>We’ll start by viewing this video that will share an overview of the Student Portal. This video is shared with students when they log into their Student Portal and it’s a help introduction to both the assessment and platform. </a:t>
            </a:r>
          </a:p>
          <a:p>
            <a:endParaRPr lang="en-US" dirty="0"/>
          </a:p>
          <a:p>
            <a:endParaRPr lang="en-US" dirty="0"/>
          </a:p>
          <a:p>
            <a:r>
              <a:rPr lang="en-US" dirty="0"/>
              <a:t>https://www.youtube.com/watch?v=EWt1YMYDLLs </a:t>
            </a:r>
          </a:p>
        </p:txBody>
      </p:sp>
      <p:sp>
        <p:nvSpPr>
          <p:cNvPr id="4" name="Slide Number Placeholder 3">
            <a:extLst>
              <a:ext uri="{FF2B5EF4-FFF2-40B4-BE49-F238E27FC236}">
                <a16:creationId xmlns:a16="http://schemas.microsoft.com/office/drawing/2014/main" id="{91BB3495-15C0-D6D9-1140-7EFCE13F08BC}"/>
              </a:ext>
            </a:extLst>
          </p:cNvPr>
          <p:cNvSpPr>
            <a:spLocks noGrp="1"/>
          </p:cNvSpPr>
          <p:nvPr>
            <p:ph type="sldNum" sz="quarter" idx="5"/>
          </p:nvPr>
        </p:nvSpPr>
        <p:spPr/>
        <p:txBody>
          <a:bodyPr/>
          <a:lstStyle/>
          <a:p>
            <a:fld id="{F48421BB-A003-3F4F-9B85-D56C23132542}" type="slidenum">
              <a:rPr lang="en-US" smtClean="0"/>
              <a:t>25</a:t>
            </a:fld>
            <a:endParaRPr lang="en-US"/>
          </a:p>
        </p:txBody>
      </p:sp>
    </p:spTree>
    <p:extLst>
      <p:ext uri="{BB962C8B-B14F-4D97-AF65-F5344CB8AC3E}">
        <p14:creationId xmlns:p14="http://schemas.microsoft.com/office/powerpoint/2010/main" val="288024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4EC70-7F35-A920-DA27-BDBCFB65E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637EB-740D-628F-942E-C38C3DF43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2C925-5C3B-0791-E81F-504113169090}"/>
              </a:ext>
            </a:extLst>
          </p:cNvPr>
          <p:cNvSpPr>
            <a:spLocks noGrp="1"/>
          </p:cNvSpPr>
          <p:nvPr>
            <p:ph type="body" idx="1"/>
          </p:nvPr>
        </p:nvSpPr>
        <p:spPr/>
        <p:txBody>
          <a:bodyPr/>
          <a:lstStyle/>
          <a:p>
            <a:r>
              <a:rPr lang="en-US" b="1" dirty="0"/>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different ways students can access their student portal, including a website login with username and password or through an SSO login, such as Clever or </a:t>
            </a:r>
            <a:r>
              <a:rPr lang="en-US" dirty="0" err="1"/>
              <a:t>ClassLink</a:t>
            </a:r>
            <a:r>
              <a:rPr lang="en-US" dirty="0"/>
              <a:t>. These integration details of adding students into the DESSA System and the method for accessing their own Student Portal account is managed by designated district leadership.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that is set up, educators are typically assigned a roster of students to support for accessing and completing the SSR, as well as continuing their growth using the Student Portal activity features.</a:t>
            </a:r>
          </a:p>
        </p:txBody>
      </p:sp>
      <p:sp>
        <p:nvSpPr>
          <p:cNvPr id="4" name="Slide Number Placeholder 3">
            <a:extLst>
              <a:ext uri="{FF2B5EF4-FFF2-40B4-BE49-F238E27FC236}">
                <a16:creationId xmlns:a16="http://schemas.microsoft.com/office/drawing/2014/main" id="{A33E7101-E289-A5D3-482A-C56EBE01A01D}"/>
              </a:ext>
            </a:extLst>
          </p:cNvPr>
          <p:cNvSpPr>
            <a:spLocks noGrp="1"/>
          </p:cNvSpPr>
          <p:nvPr>
            <p:ph type="sldNum" sz="quarter" idx="5"/>
          </p:nvPr>
        </p:nvSpPr>
        <p:spPr/>
        <p:txBody>
          <a:bodyPr/>
          <a:lstStyle/>
          <a:p>
            <a:fld id="{F48421BB-A003-3F4F-9B85-D56C23132542}" type="slidenum">
              <a:rPr lang="en-US" smtClean="0"/>
              <a:t>26</a:t>
            </a:fld>
            <a:endParaRPr lang="en-US"/>
          </a:p>
        </p:txBody>
      </p:sp>
    </p:spTree>
    <p:extLst>
      <p:ext uri="{BB962C8B-B14F-4D97-AF65-F5344CB8AC3E}">
        <p14:creationId xmlns:p14="http://schemas.microsoft.com/office/powerpoint/2010/main" val="3157720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6F376-CCE9-9E25-A538-F72BA5A5F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DD65D-0470-4102-4DD9-3C525E131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7453C-4156-5ABD-C1A9-0BD977418BA5}"/>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747679"/>
              </a:buClr>
              <a:buSzTx/>
              <a:buFontTx/>
              <a:buNone/>
              <a:tabLst/>
              <a:defRPr/>
            </a:pPr>
            <a:r>
              <a:rPr lang="en-US" b="1" dirty="0"/>
              <a:t>Talking Points: </a:t>
            </a:r>
          </a:p>
          <a:p>
            <a:pPr marL="171450" marR="0" lvl="0" indent="-171450" algn="l" defTabSz="914400" rtl="0" eaLnBrk="1" fontAlgn="auto" latinLnBrk="0" hangingPunct="1">
              <a:lnSpc>
                <a:spcPct val="150000"/>
              </a:lnSpc>
              <a:spcBef>
                <a:spcPts val="0"/>
              </a:spcBef>
              <a:spcAft>
                <a:spcPts val="0"/>
              </a:spcAft>
              <a:buClr>
                <a:srgbClr val="747679"/>
              </a:buClr>
              <a:buSzTx/>
              <a:buFont typeface="Arial" panose="020B0604020202020204" pitchFamily="34" charset="0"/>
              <a:buChar char="•"/>
              <a:tabLst/>
              <a:defRPr/>
            </a:pPr>
            <a:r>
              <a:rPr lang="en-US" dirty="0"/>
              <a:t>When a Rating Window is open and students login to their Student Portal account for the first time, they will be met with a welcome letter and can follow the prompts to the assessment.</a:t>
            </a:r>
          </a:p>
        </p:txBody>
      </p:sp>
      <p:sp>
        <p:nvSpPr>
          <p:cNvPr id="4" name="Slide Number Placeholder 3">
            <a:extLst>
              <a:ext uri="{FF2B5EF4-FFF2-40B4-BE49-F238E27FC236}">
                <a16:creationId xmlns:a16="http://schemas.microsoft.com/office/drawing/2014/main" id="{94FCF4C0-B73D-BC59-EDF5-2C6E8D71E77A}"/>
              </a:ext>
            </a:extLst>
          </p:cNvPr>
          <p:cNvSpPr>
            <a:spLocks noGrp="1"/>
          </p:cNvSpPr>
          <p:nvPr>
            <p:ph type="sldNum" sz="quarter" idx="5"/>
          </p:nvPr>
        </p:nvSpPr>
        <p:spPr/>
        <p:txBody>
          <a:bodyPr/>
          <a:lstStyle/>
          <a:p>
            <a:fld id="{F48421BB-A003-3F4F-9B85-D56C23132542}" type="slidenum">
              <a:rPr lang="en-US" smtClean="0"/>
              <a:t>27</a:t>
            </a:fld>
            <a:endParaRPr lang="en-US"/>
          </a:p>
        </p:txBody>
      </p:sp>
    </p:spTree>
    <p:extLst>
      <p:ext uri="{BB962C8B-B14F-4D97-AF65-F5344CB8AC3E}">
        <p14:creationId xmlns:p14="http://schemas.microsoft.com/office/powerpoint/2010/main" val="906570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20252E"/>
              </a:solidFill>
              <a:effectLst/>
            </a:endParaRPr>
          </a:p>
          <a:p>
            <a:pPr marL="171450" indent="-171450">
              <a:buFont typeface="Arial" panose="020B0604020202020204" pitchFamily="34" charset="0"/>
              <a:buChar char="•"/>
            </a:pPr>
            <a:r>
              <a:rPr lang="en-US" dirty="0"/>
              <a:t>To support the implementation in the classroom, we recommend using the ready-to-use materials available within the Support Portal.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PowerPoint slide deck is an in-classroom resource can be used by teachers to introduce the SSR to students and guide them in the process of Registering and Accessing the Student Portal.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quick start guide provides an overview of the main components needed to successfully collect SSR data.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also a one-page resource that is student-facing that connects the skills measured by the DESSA to their overall development and growth.</a:t>
            </a:r>
          </a:p>
          <a:p>
            <a:endParaRPr lang="en-US" dirty="0"/>
          </a:p>
          <a:p>
            <a:r>
              <a:rPr lang="en-US" i="1" dirty="0"/>
              <a:t>https://info.apertureed.com/en/hc/getting-started-with-the-dessa-student-self-report-ssr-educator-and-student-facing-resources</a:t>
            </a:r>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28</a:t>
            </a:fld>
            <a:endParaRPr lang="en-US"/>
          </a:p>
        </p:txBody>
      </p:sp>
    </p:spTree>
    <p:extLst>
      <p:ext uri="{BB962C8B-B14F-4D97-AF65-F5344CB8AC3E}">
        <p14:creationId xmlns:p14="http://schemas.microsoft.com/office/powerpoint/2010/main" val="3229461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b="1" i="0" dirty="0">
                <a:solidFill>
                  <a:srgbClr val="00325B"/>
                </a:solidFill>
                <a:effectLst/>
              </a:rPr>
              <a:t>Talking Points:</a:t>
            </a:r>
          </a:p>
          <a:p>
            <a:pPr marL="171450" indent="-171450">
              <a:buFont typeface="Arial" panose="020B0604020202020204" pitchFamily="34" charset="0"/>
              <a:buChar char="•"/>
            </a:pPr>
            <a:r>
              <a:rPr lang="en-US" b="0" i="0" dirty="0">
                <a:solidFill>
                  <a:srgbClr val="00325B"/>
                </a:solidFill>
                <a:effectLst/>
              </a:rPr>
              <a:t>Let’s take a look at those different features within the Student Portal that were mentioned in the video.</a:t>
            </a:r>
          </a:p>
          <a:p>
            <a:pPr marL="171450" indent="-171450">
              <a:buFont typeface="Arial" panose="020B0604020202020204" pitchFamily="34" charset="0"/>
              <a:buChar char="•"/>
            </a:pPr>
            <a:r>
              <a:rPr lang="en-US" b="0" i="0" dirty="0">
                <a:solidFill>
                  <a:srgbClr val="00325B"/>
                </a:solidFill>
                <a:effectLst/>
              </a:rPr>
              <a:t>Once students complete the SSR, they will have access to their results. </a:t>
            </a:r>
          </a:p>
          <a:p>
            <a:pPr marL="171450" indent="-171450">
              <a:buFont typeface="Arial" panose="020B0604020202020204" pitchFamily="34" charset="0"/>
              <a:buChar char="•"/>
            </a:pPr>
            <a:r>
              <a:rPr lang="en-US" b="0" i="0" dirty="0">
                <a:solidFill>
                  <a:srgbClr val="00325B"/>
                </a:solidFill>
                <a:effectLst/>
              </a:rPr>
              <a:t>Students will first be able to see the Top Skills that they have developed and a specific competency that aligns to their strengths.</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29</a:t>
            </a:fld>
            <a:endParaRPr lang="en-US"/>
          </a:p>
        </p:txBody>
      </p:sp>
    </p:spTree>
    <p:extLst>
      <p:ext uri="{BB962C8B-B14F-4D97-AF65-F5344CB8AC3E}">
        <p14:creationId xmlns:p14="http://schemas.microsoft.com/office/powerpoint/2010/main" val="72144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pPr marL="171450" indent="-171450">
              <a:buFont typeface="Arial" panose="020B0604020202020204" pitchFamily="34" charset="0"/>
              <a:buChar char="•"/>
            </a:pPr>
            <a:r>
              <a:rPr lang="en-US" dirty="0"/>
              <a:t>In terms of the session structure today, this training is meant to be an introductory session. We will be focusing on the products – the DESSA assessment and the platforms for educators and students. Specific implementation details for your district will not be shared, as those details will come directly from your leadership team (if they haven’t already). </a:t>
            </a:r>
          </a:p>
          <a:p>
            <a:pPr marL="171450" indent="-171450">
              <a:buFont typeface="Arial" panose="020B0604020202020204" pitchFamily="34" charset="0"/>
              <a:buChar char="•"/>
            </a:pPr>
            <a:r>
              <a:rPr lang="en-US" dirty="0"/>
              <a:t>With that said, we know there will be questions and you’re welcome to add those to the chat as we go through the session. If we can answer them, that is helpful for the whole group and if we can’t, we will defer to your leadership team. Either way, it helps to have your questions out there in order to make the most of this implementation.</a:t>
            </a:r>
          </a:p>
          <a:p>
            <a:pPr marL="171450" indent="-171450">
              <a:buFont typeface="Arial" panose="020B0604020202020204" pitchFamily="34" charset="0"/>
              <a:buChar char="•"/>
            </a:pPr>
            <a:r>
              <a:rPr lang="en-US" dirty="0"/>
              <a:t>The training itself is 60 minutes. Halfway through we will plan to take a brief break.</a:t>
            </a:r>
          </a:p>
        </p:txBody>
      </p:sp>
      <p:sp>
        <p:nvSpPr>
          <p:cNvPr id="4" name="Slide Number Placeholder 3"/>
          <p:cNvSpPr>
            <a:spLocks noGrp="1"/>
          </p:cNvSpPr>
          <p:nvPr>
            <p:ph type="sldNum" sz="quarter" idx="5"/>
          </p:nvPr>
        </p:nvSpPr>
        <p:spPr/>
        <p:txBody>
          <a:bodyPr/>
          <a:lstStyle/>
          <a:p>
            <a:fld id="{F48421BB-A003-3F4F-9B85-D56C23132542}" type="slidenum">
              <a:rPr lang="en-US" smtClean="0"/>
              <a:t>3</a:t>
            </a:fld>
            <a:endParaRPr lang="en-US"/>
          </a:p>
        </p:txBody>
      </p:sp>
    </p:spTree>
    <p:extLst>
      <p:ext uri="{BB962C8B-B14F-4D97-AF65-F5344CB8AC3E}">
        <p14:creationId xmlns:p14="http://schemas.microsoft.com/office/powerpoint/2010/main" val="3628970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b="1" i="0" dirty="0">
                <a:solidFill>
                  <a:srgbClr val="00325B"/>
                </a:solidFill>
                <a:effectLst/>
              </a:rPr>
              <a:t>Talking Points:</a:t>
            </a:r>
          </a:p>
          <a:p>
            <a:pPr marL="171450" indent="-171450">
              <a:buFont typeface="Arial" panose="020B0604020202020204" pitchFamily="34" charset="0"/>
              <a:buChar char="•"/>
            </a:pPr>
            <a:r>
              <a:rPr lang="en-US" b="0" i="0" dirty="0">
                <a:solidFill>
                  <a:srgbClr val="00325B"/>
                </a:solidFill>
                <a:effectLst/>
              </a:rPr>
              <a:t>Below their Top Skills results, students will be prompted to engage with gamified “Challenges” activities that are automatically produced in the platform. These activities are self-paced opportunities for students to reflect, learn, and practice skills that are measured by the SSR.</a:t>
            </a:r>
          </a:p>
          <a:p>
            <a:pPr marL="171450" indent="-171450">
              <a:buFont typeface="Arial" panose="020B0604020202020204" pitchFamily="34" charset="0"/>
              <a:buChar char="•"/>
            </a:pPr>
            <a:r>
              <a:rPr lang="en-US" b="0" i="0" dirty="0">
                <a:solidFill>
                  <a:srgbClr val="00325B"/>
                </a:solidFill>
                <a:effectLst/>
              </a:rPr>
              <a:t>The activities start with challenges that are based the lowest number of points and will gradually increase once student's complete challenges and “unlock badges”.</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You can see from the screen shot, that this challenge is worth 250 points, and once students click the “view challenge” button, a description will then appear. Students will then click “accept challenge” and have the option to adjust the deadline for the due date. No worries about expiration, students can always come back and adjust this if they need more time.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Students will be able to see how many of their peers have earned the same challenge badge. Once the challenge is accepted, automated tasks will appear for students to try along with the options for students to add in any of their own updates and attachments for their assigned educator or staff member to view.</a:t>
            </a:r>
          </a:p>
          <a:p>
            <a:pPr>
              <a:buFont typeface="Arial" panose="020B0604020202020204" pitchFamily="34" charset="0"/>
              <a:buChar char="•"/>
            </a:pPr>
            <a:endParaRPr lang="en-US" b="0" dirty="0"/>
          </a:p>
          <a:p>
            <a:pPr>
              <a:buFont typeface="Arial" panose="020B0604020202020204" pitchFamily="34" charset="0"/>
              <a:buChar char="•"/>
            </a:pPr>
            <a:endParaRPr lang="en-US" b="0" dirty="0"/>
          </a:p>
          <a:p>
            <a:pPr>
              <a:buFont typeface="Arial" panose="020B0604020202020204" pitchFamily="34" charset="0"/>
              <a:buChar char="•"/>
            </a:pP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30</a:t>
            </a:fld>
            <a:endParaRPr lang="en-US"/>
          </a:p>
        </p:txBody>
      </p:sp>
    </p:spTree>
    <p:extLst>
      <p:ext uri="{BB962C8B-B14F-4D97-AF65-F5344CB8AC3E}">
        <p14:creationId xmlns:p14="http://schemas.microsoft.com/office/powerpoint/2010/main" val="600778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00325B"/>
                </a:solidFill>
                <a:effectLst/>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325B"/>
                </a:solidFill>
                <a:effectLst/>
              </a:rPr>
              <a:t>There other student-driven activity in the Student Portal is the independent goal setting. This platform prompts students to set SMART goals in some suggested areas here or a specific area in which they want to set a goal.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The system will walk the student through how to set their SMART goal by focusing in on their “why” which reinforces student agency and buy in and input.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They then will select when they want to reach that goal and can generate bulleted tasks that act as steps to obtaining their goal, along with providing updates and attachments. </a:t>
            </a:r>
          </a:p>
          <a:p>
            <a:pPr>
              <a:buFont typeface="Arial" panose="020B0604020202020204" pitchFamily="34" charset="0"/>
              <a:buChar char="•"/>
            </a:pPr>
            <a:endParaRPr lang="en-US" b="0" i="0" dirty="0">
              <a:solidFill>
                <a:srgbClr val="00325B"/>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325B"/>
                </a:solidFill>
                <a:effectLst/>
              </a:rPr>
              <a:t>If you're an assigned educator who is working with a roster of students, you will be able to view this progress in your Educator Portal, which we are looking at next.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31</a:t>
            </a:fld>
            <a:endParaRPr lang="en-US"/>
          </a:p>
        </p:txBody>
      </p:sp>
    </p:spTree>
    <p:extLst>
      <p:ext uri="{BB962C8B-B14F-4D97-AF65-F5344CB8AC3E}">
        <p14:creationId xmlns:p14="http://schemas.microsoft.com/office/powerpoint/2010/main" val="3814778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Calibri" panose="020F0502020204030204" pitchFamily="34" charset="0"/>
                <a:cs typeface="Calibri" panose="020F0502020204030204" pitchFamily="34" charset="0"/>
              </a:rPr>
              <a:t>Talking Points: </a:t>
            </a:r>
          </a:p>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As educators and administrators, you will have your own Educator Portal login but you will not have access to a Student Portal account. </a:t>
            </a:r>
          </a:p>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We are going to provide a Student Portal login for you to explore now during this training but you can also refer back to the slides that will be sent out to use this login going forward. This will help you be able to support your students as they navigate the Student Portal.</a:t>
            </a:r>
          </a:p>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For this activity, we will not be completing the SSR assessment in a demo environment. We will be giving you access to an account that has already completed a self-rating and you can view the assessment results, the challenges features, and the goal setting option. I will enter the log in link, username, and password in the chat and it is also on the screen now.</a:t>
            </a:r>
          </a:p>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Let’s pause here for 4 minutes to do an independent activity using the timer on the screen. We will come back together after that and if there are any questions I can answer, please add them to the chat.</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Login link: </a:t>
            </a:r>
            <a:r>
              <a:rPr lang="en-US" sz="1100" b="1" dirty="0">
                <a:latin typeface="Calibri" panose="020F0502020204030204" pitchFamily="34" charset="0"/>
                <a:cs typeface="Calibri" panose="020F0502020204030204" pitchFamily="34" charset="0"/>
              </a:rPr>
              <a:t>https://demo.student.apertureed.com/login </a:t>
            </a:r>
          </a:p>
          <a:p>
            <a:r>
              <a:rPr lang="en-US" sz="1100" dirty="0">
                <a:latin typeface="Calibri" panose="020F0502020204030204" pitchFamily="34" charset="0"/>
                <a:cs typeface="Calibri" panose="020F0502020204030204" pitchFamily="34" charset="0"/>
              </a:rPr>
              <a:t>Username: </a:t>
            </a:r>
            <a:r>
              <a:rPr lang="en-US" sz="1600" b="1" i="0" dirty="0">
                <a:solidFill>
                  <a:srgbClr val="414A4D"/>
                </a:solidFill>
                <a:effectLst/>
                <a:latin typeface="system-ui"/>
              </a:rPr>
              <a:t>DAbbo170</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Password: </a:t>
            </a:r>
            <a:r>
              <a:rPr lang="en-US" sz="1600" b="1" i="0" dirty="0">
                <a:solidFill>
                  <a:srgbClr val="414A4D"/>
                </a:solidFill>
                <a:effectLst/>
                <a:latin typeface="system-ui"/>
              </a:rPr>
              <a:t>Inverness2024!</a:t>
            </a:r>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3FC92-11E1-4967-B841-115E28093D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2727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25B"/>
                </a:solidFill>
                <a:effectLst/>
              </a:rPr>
              <a:t>Talking Points:</a:t>
            </a:r>
          </a:p>
          <a:p>
            <a:pPr marL="171450" indent="-171450">
              <a:buFont typeface="Arial" panose="020B0604020202020204" pitchFamily="34" charset="0"/>
              <a:buChar char="•"/>
            </a:pPr>
            <a:r>
              <a:rPr lang="en-US" b="0" i="0" dirty="0">
                <a:solidFill>
                  <a:srgbClr val="00325B"/>
                </a:solidFill>
                <a:effectLst/>
              </a:rPr>
              <a:t>Our last section focuses on the DESSA System Educator Portal. This is the platform that you as staff will be using for the DESSA SSR implementation.</a:t>
            </a:r>
          </a:p>
          <a:p>
            <a:pPr marL="171450" indent="-171450">
              <a:buFont typeface="Arial" panose="020B0604020202020204" pitchFamily="34" charset="0"/>
              <a:buChar char="•"/>
            </a:pPr>
            <a:r>
              <a:rPr lang="en-US" b="0" i="0" dirty="0">
                <a:solidFill>
                  <a:srgbClr val="00325B"/>
                </a:solidFill>
                <a:effectLst/>
              </a:rPr>
              <a:t>You may have already had time to explore this platform, but if you have not, the access information also comes from your district leadership team.</a:t>
            </a:r>
          </a:p>
          <a:p>
            <a:pPr marL="171450" indent="-171450">
              <a:buFont typeface="Arial" panose="020B0604020202020204" pitchFamily="34" charset="0"/>
              <a:buChar char="•"/>
            </a:pPr>
            <a:r>
              <a:rPr lang="en-US" b="0" i="0" dirty="0">
                <a:solidFill>
                  <a:srgbClr val="00325B"/>
                </a:solidFill>
                <a:effectLst/>
              </a:rPr>
              <a:t>The Educator Portal is where you can access the assessment results and data reports, instructional materials, and other resources. </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33</a:t>
            </a:fld>
            <a:endParaRPr lang="en-US"/>
          </a:p>
        </p:txBody>
      </p:sp>
    </p:spTree>
    <p:extLst>
      <p:ext uri="{BB962C8B-B14F-4D97-AF65-F5344CB8AC3E}">
        <p14:creationId xmlns:p14="http://schemas.microsoft.com/office/powerpoint/2010/main" val="3637340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i="0" dirty="0">
                <a:solidFill>
                  <a:srgbClr val="00325B"/>
                </a:solidFill>
                <a:effectLst/>
                <a:latin typeface="YAFcfjveRFU 0"/>
              </a:rPr>
              <a:t>Talking Points</a:t>
            </a:r>
            <a:r>
              <a:rPr lang="en-US" b="0" i="0" dirty="0">
                <a:solidFill>
                  <a:srgbClr val="00325B"/>
                </a:solidFill>
                <a:effectLst/>
                <a:latin typeface="YAFcfjveRFU 0"/>
              </a:rPr>
              <a:t>:</a:t>
            </a:r>
          </a:p>
          <a:p>
            <a:pPr marL="171450" indent="-171450">
              <a:lnSpc>
                <a:spcPts val="1350"/>
              </a:lnSpc>
              <a:buFont typeface="Arial" panose="020B0604020202020204" pitchFamily="34" charset="0"/>
              <a:buChar char="•"/>
            </a:pPr>
            <a:r>
              <a:rPr lang="en-US" b="0" i="0" dirty="0">
                <a:solidFill>
                  <a:srgbClr val="00325B"/>
                </a:solidFill>
                <a:effectLst/>
                <a:latin typeface="YAFcfjveRFU 0"/>
              </a:rPr>
              <a:t>There are 3 different types of user access for the Educator Portal. The user level in the Educator Portal dictates what information is displayed on the dashboard and the types or amount of data viewable in your account.</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First, the Program Administrator access is typically provided to district leaders or other staff responsible for setting up rostering, assessment windows, and rating assignments. Program administrator access will allow the user to view data for all sites within their district.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Next, the Site Leader access is generally provided to school or site-based leaders, including Principals and Assistant Principals, as well as other leaders that may need access to data across the campus, such as School Counselors, School Psychologists, Social Workers, etc. Site Leader access will allow the user to access to data for their specific site.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Finally, the Rater access is provided to educators that are assigned to support students in completing the SSR. They will have access to the results for the students they are assigned to in the system.</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34</a:t>
            </a:fld>
            <a:endParaRPr lang="en-US"/>
          </a:p>
        </p:txBody>
      </p:sp>
    </p:spTree>
    <p:extLst>
      <p:ext uri="{BB962C8B-B14F-4D97-AF65-F5344CB8AC3E}">
        <p14:creationId xmlns:p14="http://schemas.microsoft.com/office/powerpoint/2010/main" val="3612796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i="0" dirty="0">
                <a:solidFill>
                  <a:srgbClr val="00325B"/>
                </a:solidFill>
                <a:effectLst/>
                <a:latin typeface="YAFcfjveRFU 0"/>
              </a:rPr>
              <a:t>Talking Points:</a:t>
            </a:r>
          </a:p>
          <a:p>
            <a:pPr marL="171450" marR="0" lvl="0" indent="-171450" algn="l" defTabSz="914400" rtl="0" eaLnBrk="1" fontAlgn="auto" latinLnBrk="0" hangingPunct="1">
              <a:lnSpc>
                <a:spcPts val="1350"/>
              </a:lnSpc>
              <a:spcBef>
                <a:spcPts val="0"/>
              </a:spcBef>
              <a:spcAft>
                <a:spcPts val="0"/>
              </a:spcAft>
              <a:buClrTx/>
              <a:buSzTx/>
              <a:buFont typeface="Arial" panose="020B0604020202020204" pitchFamily="34" charset="0"/>
              <a:buChar char="•"/>
              <a:tabLst/>
              <a:defRPr/>
            </a:pPr>
            <a:r>
              <a:rPr lang="en-US" b="0" i="0" dirty="0">
                <a:solidFill>
                  <a:srgbClr val="00325B"/>
                </a:solidFill>
                <a:effectLst/>
                <a:latin typeface="YAFcfjveRFU 0"/>
              </a:rPr>
              <a:t>On the top of the dashboard, there are several tabs. We will be going through each of these tabs to highlight what is included under them.</a:t>
            </a:r>
          </a:p>
          <a:p>
            <a:pPr marL="171450" marR="0" lvl="0" indent="-171450" algn="l" defTabSz="914400" rtl="0" eaLnBrk="1" fontAlgn="auto" latinLnBrk="0" hangingPunct="1">
              <a:lnSpc>
                <a:spcPts val="1350"/>
              </a:lnSpc>
              <a:spcBef>
                <a:spcPts val="0"/>
              </a:spcBef>
              <a:spcAft>
                <a:spcPts val="0"/>
              </a:spcAft>
              <a:buClrTx/>
              <a:buSzTx/>
              <a:buFont typeface="Arial" panose="020B0604020202020204" pitchFamily="34" charset="0"/>
              <a:buChar char="•"/>
              <a:tabLst/>
              <a:defRPr/>
            </a:pPr>
            <a:r>
              <a:rPr lang="en-US" b="0" i="0" dirty="0">
                <a:solidFill>
                  <a:srgbClr val="00325B"/>
                </a:solidFill>
                <a:effectLst/>
                <a:latin typeface="YAFcfjveRFU 0"/>
              </a:rPr>
              <a:t>The first one is the Dashboard.</a:t>
            </a:r>
          </a:p>
          <a:p>
            <a:pPr marL="171450" indent="-171450">
              <a:lnSpc>
                <a:spcPts val="1350"/>
              </a:lnSpc>
              <a:buFont typeface="Arial" panose="020B0604020202020204" pitchFamily="34" charset="0"/>
              <a:buChar char="•"/>
            </a:pPr>
            <a:r>
              <a:rPr lang="en-US" b="0" i="0" dirty="0">
                <a:solidFill>
                  <a:srgbClr val="00325B"/>
                </a:solidFill>
                <a:effectLst/>
                <a:latin typeface="YAFcfjveRFU 0"/>
              </a:rPr>
              <a:t>All users will land on their dashboard when they log into the Educator Portal. There 5 tabs across the top of the screen that we will navigate through.  </a:t>
            </a:r>
          </a:p>
          <a:p>
            <a:pPr>
              <a:lnSpc>
                <a:spcPts val="1350"/>
              </a:lnSpc>
            </a:pPr>
            <a:endParaRPr lang="en-US" b="0" i="0" dirty="0">
              <a:solidFill>
                <a:srgbClr val="00325B"/>
              </a:solidFill>
              <a:effectLst/>
              <a:latin typeface="YAFcfjveRFU 0"/>
            </a:endParaRPr>
          </a:p>
          <a:p>
            <a:pPr marL="171450" indent="-171450">
              <a:lnSpc>
                <a:spcPts val="1350"/>
              </a:lnSpc>
              <a:buFont typeface="Arial" panose="020B0604020202020204" pitchFamily="34" charset="0"/>
              <a:buChar char="•"/>
            </a:pPr>
            <a:r>
              <a:rPr lang="en-US" b="0" i="0" dirty="0">
                <a:solidFill>
                  <a:srgbClr val="00325B"/>
                </a:solidFill>
                <a:effectLst/>
                <a:latin typeface="YAFcfjveRFU 0"/>
              </a:rPr>
              <a:t>When Site Leaders log in to their  account, the dashboard will provide a quick snapshot of the rating window timeline, a preview of the My Students report, which displays an overview of student performance. On the bottom of the screen, they will see a grade-level comparison of all the grades in their building.</a:t>
            </a:r>
          </a:p>
          <a:p>
            <a:pPr>
              <a:lnSpc>
                <a:spcPts val="1350"/>
              </a:lnSpc>
            </a:pP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35</a:t>
            </a:fld>
            <a:endParaRPr lang="en-US"/>
          </a:p>
        </p:txBody>
      </p:sp>
    </p:spTree>
    <p:extLst>
      <p:ext uri="{BB962C8B-B14F-4D97-AF65-F5344CB8AC3E}">
        <p14:creationId xmlns:p14="http://schemas.microsoft.com/office/powerpoint/2010/main" val="2706813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i="0" dirty="0">
                <a:solidFill>
                  <a:srgbClr val="00325B"/>
                </a:solidFill>
                <a:effectLst/>
                <a:latin typeface="YAFcfjveRFU 0"/>
              </a:rPr>
              <a:t>Talking Points: </a:t>
            </a:r>
          </a:p>
          <a:p>
            <a:pPr marL="171450" indent="-171450">
              <a:lnSpc>
                <a:spcPts val="1350"/>
              </a:lnSpc>
              <a:buFont typeface="Arial" panose="020B0604020202020204" pitchFamily="34" charset="0"/>
              <a:buChar char="•"/>
            </a:pPr>
            <a:r>
              <a:rPr lang="en-US" b="0" i="0" dirty="0">
                <a:solidFill>
                  <a:srgbClr val="00325B"/>
                </a:solidFill>
                <a:effectLst/>
                <a:latin typeface="YAFcfjveRFU 0"/>
              </a:rPr>
              <a:t>For the first rating window, the dashboard will likely appear blank since there won’t be any ratings completed yet and therefore, there won’t be any data in the system.</a:t>
            </a:r>
          </a:p>
          <a:p>
            <a:pPr>
              <a:lnSpc>
                <a:spcPts val="1350"/>
              </a:lnSpc>
            </a:pPr>
            <a:endParaRPr lang="en-US" b="0" dirty="0">
              <a:solidFill>
                <a:srgbClr val="00325B"/>
              </a:solidFill>
              <a:effectLst/>
              <a:latin typeface="YAFcfjveRFU 0"/>
            </a:endParaRPr>
          </a:p>
          <a:p>
            <a:pPr marL="171450" indent="-171450">
              <a:lnSpc>
                <a:spcPts val="1350"/>
              </a:lnSpc>
              <a:buFont typeface="Arial" panose="020B0604020202020204" pitchFamily="34" charset="0"/>
              <a:buChar char="•"/>
            </a:pPr>
            <a:r>
              <a:rPr lang="en-US" b="0" i="0" dirty="0">
                <a:solidFill>
                  <a:srgbClr val="00325B"/>
                </a:solidFill>
                <a:effectLst/>
                <a:latin typeface="YAFcfjveRFU 0"/>
              </a:rPr>
              <a:t>Once ratings begin to occur that data will populate in the system and be able to be viewed here as well in the data and insights tab, which we will go over in more detail in a few moments. </a:t>
            </a:r>
          </a:p>
          <a:p>
            <a:pPr>
              <a:lnSpc>
                <a:spcPts val="1350"/>
              </a:lnSpc>
            </a:pPr>
            <a:endParaRPr lang="en-US" b="0" i="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36</a:t>
            </a:fld>
            <a:endParaRPr lang="en-US"/>
          </a:p>
        </p:txBody>
      </p:sp>
    </p:spTree>
    <p:extLst>
      <p:ext uri="{BB962C8B-B14F-4D97-AF65-F5344CB8AC3E}">
        <p14:creationId xmlns:p14="http://schemas.microsoft.com/office/powerpoint/2010/main" val="850944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dirty="0"/>
              <a:t>Talking Points:</a:t>
            </a:r>
          </a:p>
          <a:p>
            <a:pPr marL="171450" indent="-171450">
              <a:lnSpc>
                <a:spcPts val="1350"/>
              </a:lnSpc>
              <a:buFont typeface="Arial" panose="020B0604020202020204" pitchFamily="34" charset="0"/>
              <a:buChar char="•"/>
            </a:pPr>
            <a:r>
              <a:rPr lang="en-US" dirty="0"/>
              <a:t>Next, is the ratings tab. </a:t>
            </a:r>
            <a:endParaRPr lang="en-US" b="0" dirty="0">
              <a:solidFill>
                <a:srgbClr val="00325B"/>
              </a:solidFill>
              <a:effectLst/>
              <a:latin typeface="YAFcfjveRFU 0"/>
            </a:endParaRPr>
          </a:p>
          <a:p>
            <a:pPr marL="171450" marR="0" lvl="0" indent="-171450" algn="l" defTabSz="914400" rtl="0" eaLnBrk="1" fontAlgn="auto" latinLnBrk="0" hangingPunct="1">
              <a:lnSpc>
                <a:spcPts val="135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Educators supporting the Student Self-Report (SSR) will not have students loaded in the Ratings tab since students complete the ratings in the Student Portal. T</a:t>
            </a:r>
          </a:p>
          <a:p>
            <a:pPr marL="171450" marR="0" lvl="0" indent="-171450" algn="l" defTabSz="914400" rtl="0" eaLnBrk="1" fontAlgn="auto" latinLnBrk="0" hangingPunct="1">
              <a:lnSpc>
                <a:spcPts val="135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This is where staff that are assigned to complete ratings (such as elementary teachers) would go to find their educator-completed ratings.</a:t>
            </a:r>
          </a:p>
          <a:p>
            <a:pPr marL="171450" indent="-171450">
              <a:lnSpc>
                <a:spcPts val="135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37</a:t>
            </a:fld>
            <a:endParaRPr lang="en-US"/>
          </a:p>
        </p:txBody>
      </p:sp>
    </p:spTree>
    <p:extLst>
      <p:ext uri="{BB962C8B-B14F-4D97-AF65-F5344CB8AC3E}">
        <p14:creationId xmlns:p14="http://schemas.microsoft.com/office/powerpoint/2010/main" val="3775111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i="0" dirty="0">
                <a:solidFill>
                  <a:srgbClr val="00325B"/>
                </a:solidFill>
                <a:effectLst/>
                <a:latin typeface="YAFcfjveRFU 0"/>
              </a:rPr>
              <a:t>Talking Points:</a:t>
            </a:r>
          </a:p>
          <a:p>
            <a:pPr marL="171450" indent="-171450">
              <a:lnSpc>
                <a:spcPts val="1350"/>
              </a:lnSpc>
              <a:buFont typeface="Arial" panose="020B0604020202020204" pitchFamily="34" charset="0"/>
              <a:buChar char="•"/>
            </a:pPr>
            <a:r>
              <a:rPr lang="en-US" b="0" i="0" dirty="0">
                <a:solidFill>
                  <a:srgbClr val="00325B"/>
                </a:solidFill>
                <a:effectLst/>
                <a:latin typeface="YAFcfjveRFU 0"/>
              </a:rPr>
              <a:t>The next tab is the Data and Insights tab, where all of the results and implementation reports live. </a:t>
            </a:r>
          </a:p>
          <a:p>
            <a:pPr marL="171450" indent="-171450">
              <a:lnSpc>
                <a:spcPts val="1350"/>
              </a:lnSpc>
              <a:buFont typeface="Arial" panose="020B0604020202020204" pitchFamily="34" charset="0"/>
              <a:buChar char="•"/>
            </a:pPr>
            <a:r>
              <a:rPr lang="en-US" b="0" i="0" dirty="0">
                <a:solidFill>
                  <a:srgbClr val="00325B"/>
                </a:solidFill>
                <a:effectLst/>
                <a:latin typeface="YAFcfjveRFU 0"/>
              </a:rPr>
              <a:t>The types of reports on the list (on the left) will depend on your user level. You may also have reports that do not apply to your specific implementation. </a:t>
            </a:r>
          </a:p>
          <a:p>
            <a:pPr marL="171450" indent="-171450">
              <a:lnSpc>
                <a:spcPts val="1350"/>
              </a:lnSpc>
              <a:buFont typeface="Arial" panose="020B0604020202020204" pitchFamily="34" charset="0"/>
              <a:buChar char="•"/>
            </a:pPr>
            <a:r>
              <a:rPr lang="en-US" b="0" i="0" dirty="0">
                <a:solidFill>
                  <a:srgbClr val="00325B"/>
                </a:solidFill>
                <a:effectLst/>
                <a:latin typeface="YAFcfjveRFU 0"/>
              </a:rPr>
              <a:t>You’ll get Real-time results, Interactive, filterable charts, and Downloadable reports. You can use the filters to generate reports for subgroups of students or use the search bar to locate an individual student by typing in their name or student ID.</a:t>
            </a:r>
          </a:p>
          <a:p>
            <a:pPr marL="171450" indent="-171450">
              <a:lnSpc>
                <a:spcPts val="1350"/>
              </a:lnSpc>
              <a:buFont typeface="Arial" panose="020B0604020202020204" pitchFamily="34" charset="0"/>
              <a:buChar char="•"/>
            </a:pPr>
            <a:r>
              <a:rPr lang="en-US" dirty="0"/>
              <a:t>We wont be going into the details of all the Data and Insights reports during this session – that is for another training after you have collected your ratings data but you can feel free to explore the different reports on your own.</a:t>
            </a:r>
            <a:endParaRPr lang="en-US" b="0" i="0" dirty="0">
              <a:solidFill>
                <a:srgbClr val="00325B"/>
              </a:solidFill>
              <a:effectLst/>
              <a:latin typeface="YAFcfjveRFU 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38</a:t>
            </a:fld>
            <a:endParaRPr lang="en-US"/>
          </a:p>
        </p:txBody>
      </p:sp>
    </p:spTree>
    <p:extLst>
      <p:ext uri="{BB962C8B-B14F-4D97-AF65-F5344CB8AC3E}">
        <p14:creationId xmlns:p14="http://schemas.microsoft.com/office/powerpoint/2010/main" val="2830894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None/>
            </a:pPr>
            <a:r>
              <a:rPr lang="en-US" b="1" i="0" dirty="0">
                <a:solidFill>
                  <a:srgbClr val="36394D"/>
                </a:solidFill>
                <a:effectLst/>
                <a:latin typeface="Arial" panose="020B0604020202020204" pitchFamily="34" charset="0"/>
              </a:rPr>
              <a:t>Talking Points</a:t>
            </a:r>
            <a:r>
              <a:rPr lang="en-US" b="0" i="0" dirty="0">
                <a:solidFill>
                  <a:srgbClr val="36394D"/>
                </a:solidFill>
                <a:effectLst/>
                <a:latin typeface="Arial" panose="020B0604020202020204" pitchFamily="34" charset="0"/>
              </a:rPr>
              <a:t>:</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Next over on the tabs list is the Strategies tab.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The DESSA System includes lessons, activities, and resources for data-driven instruction and intervention. Under the Strategies tab, there are a variety of materials available to all users, including, </a:t>
            </a:r>
          </a:p>
          <a:p>
            <a:pPr marL="628650" lvl="1"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The Foundational Practices,</a:t>
            </a:r>
          </a:p>
          <a:p>
            <a:pPr marL="628650" lvl="1"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DESSA-aligned instructional Strategies (lessons) </a:t>
            </a:r>
          </a:p>
          <a:p>
            <a:pPr marL="628650" lvl="1"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And the Tier 2 Intervention Programs </a:t>
            </a:r>
          </a:p>
          <a:p>
            <a:pPr algn="l">
              <a:spcAft>
                <a:spcPts val="600"/>
              </a:spcAft>
              <a:buNone/>
            </a:pPr>
            <a:endParaRPr lang="en-US" b="0" i="0" dirty="0">
              <a:solidFill>
                <a:srgbClr val="36394D"/>
              </a:solidFill>
              <a:effectLst/>
              <a:latin typeface="Arial" panose="020B0604020202020204" pitchFamily="34" charset="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39</a:t>
            </a:fld>
            <a:endParaRPr lang="en-US"/>
          </a:p>
        </p:txBody>
      </p:sp>
    </p:spTree>
    <p:extLst>
      <p:ext uri="{BB962C8B-B14F-4D97-AF65-F5344CB8AC3E}">
        <p14:creationId xmlns:p14="http://schemas.microsoft.com/office/powerpoint/2010/main" val="315553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F24F-F9A9-4901-691F-BFC75C46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EE21-0A43-F72D-F73F-C4B2C574E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9757F-0F40-9180-5453-F798ECEF2220}"/>
              </a:ext>
            </a:extLst>
          </p:cNvPr>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b="0" i="0" dirty="0">
                <a:solidFill>
                  <a:srgbClr val="00325B"/>
                </a:solidFill>
                <a:effectLst/>
                <a:latin typeface="Arial" panose="020B0604020202020204" pitchFamily="34" charset="0"/>
                <a:cs typeface="Arial" panose="020B0604020202020204" pitchFamily="34" charset="0"/>
              </a:rPr>
              <a:t>Let’s talk through how we’ll spend the rest of our time together:</a:t>
            </a:r>
            <a:endParaRPr lang="en-US" b="0" dirty="0">
              <a:solidFill>
                <a:srgbClr val="00325B"/>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share an overview of the DESSA. Again today’s training focuses on the version that students complete, called the Student Self-Report or SSR (for short)</a:t>
            </a: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Then we will highlight the different features for student-driven learning within the Student Portal</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walk through an overview of the Educator Portal, including the available data reports and instructional resources </a:t>
            </a: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And finally, we’ll close out with an optimistic closure and opportunity for feedback.</a:t>
            </a:r>
          </a:p>
        </p:txBody>
      </p:sp>
      <p:sp>
        <p:nvSpPr>
          <p:cNvPr id="4" name="Slide Number Placeholder 3">
            <a:extLst>
              <a:ext uri="{FF2B5EF4-FFF2-40B4-BE49-F238E27FC236}">
                <a16:creationId xmlns:a16="http://schemas.microsoft.com/office/drawing/2014/main" id="{E2EC4ECA-14B3-B245-3D8A-92D50ADC7AA4}"/>
              </a:ext>
            </a:extLst>
          </p:cNvPr>
          <p:cNvSpPr>
            <a:spLocks noGrp="1"/>
          </p:cNvSpPr>
          <p:nvPr>
            <p:ph type="sldNum" sz="quarter" idx="5"/>
          </p:nvPr>
        </p:nvSpPr>
        <p:spPr/>
        <p:txBody>
          <a:bodyPr/>
          <a:lstStyle/>
          <a:p>
            <a:fld id="{F48421BB-A003-3F4F-9B85-D56C23132542}" type="slidenum">
              <a:rPr lang="en-US" smtClean="0"/>
              <a:t>4</a:t>
            </a:fld>
            <a:endParaRPr lang="en-US"/>
          </a:p>
        </p:txBody>
      </p:sp>
    </p:spTree>
    <p:extLst>
      <p:ext uri="{BB962C8B-B14F-4D97-AF65-F5344CB8AC3E}">
        <p14:creationId xmlns:p14="http://schemas.microsoft.com/office/powerpoint/2010/main" val="85112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5387-81F0-4FB9-B63B-7CBA17D5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2D68A-4CE7-1768-F6A7-34D490E3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C406B-229E-77B4-CFFE-525E4A5FAD18}"/>
              </a:ext>
            </a:extLst>
          </p:cNvPr>
          <p:cNvSpPr>
            <a:spLocks noGrp="1"/>
          </p:cNvSpPr>
          <p:nvPr>
            <p:ph type="body" idx="1"/>
          </p:nvPr>
        </p:nvSpPr>
        <p:spPr/>
        <p:txBody>
          <a:bodyPr/>
          <a:lstStyle/>
          <a:p>
            <a:pPr algn="l">
              <a:spcAft>
                <a:spcPts val="600"/>
              </a:spcAft>
              <a:buNone/>
            </a:pPr>
            <a:r>
              <a:rPr lang="en-US" b="1" i="0" dirty="0">
                <a:solidFill>
                  <a:srgbClr val="36394D"/>
                </a:solidFill>
                <a:effectLst/>
                <a:latin typeface="Arial" panose="020B0604020202020204" pitchFamily="34" charset="0"/>
              </a:rPr>
              <a:t>Talking Points:</a:t>
            </a:r>
          </a:p>
          <a:p>
            <a:pPr algn="l">
              <a:spcAft>
                <a:spcPts val="600"/>
              </a:spcAft>
              <a:buNone/>
            </a:pPr>
            <a:endParaRPr lang="en-US" b="0" i="0" dirty="0">
              <a:solidFill>
                <a:srgbClr val="36394D"/>
              </a:solidFill>
              <a:effectLst/>
              <a:latin typeface="Arial" panose="020B0604020202020204" pitchFamily="34" charset="0"/>
            </a:endParaRPr>
          </a:p>
          <a:p>
            <a:pPr algn="l">
              <a:buFont typeface="Arial" panose="020B0604020202020204" pitchFamily="34" charset="0"/>
              <a:buChar char="•"/>
            </a:pPr>
            <a:r>
              <a:rPr lang="en-US" b="1" i="0" dirty="0">
                <a:solidFill>
                  <a:srgbClr val="36394D"/>
                </a:solidFill>
                <a:effectLst/>
                <a:latin typeface="Arial" panose="020B0604020202020204" pitchFamily="34" charset="0"/>
              </a:rPr>
              <a:t>Foundational Practices: </a:t>
            </a:r>
            <a:r>
              <a:rPr lang="en-US" b="0" i="0" dirty="0">
                <a:solidFill>
                  <a:srgbClr val="36394D"/>
                </a:solidFill>
                <a:effectLst/>
                <a:latin typeface="Arial" panose="020B0604020202020204" pitchFamily="34" charset="0"/>
              </a:rPr>
              <a:t>The Foundational Practices are best practices that are easy to implement consistently at the universal level. These activities create a supportive and positive learning environment throughout a school and within a classroom.</a:t>
            </a:r>
          </a:p>
          <a:p>
            <a:pPr algn="l">
              <a:buFont typeface="Arial" panose="020B0604020202020204" pitchFamily="34" charset="0"/>
              <a:buChar char="•"/>
            </a:pPr>
            <a:r>
              <a:rPr lang="en-US" b="0" i="0" dirty="0">
                <a:solidFill>
                  <a:srgbClr val="36394D"/>
                </a:solidFill>
                <a:effectLst/>
                <a:latin typeface="Arial" panose="020B0604020202020204" pitchFamily="34" charset="0"/>
              </a:rPr>
              <a:t>You can explore the different topic areas and the PDF resources that outline the “how” and the “why” for these recommended practices.</a:t>
            </a:r>
          </a:p>
          <a:p>
            <a:pPr algn="l">
              <a:buFont typeface="Arial" panose="020B0604020202020204" pitchFamily="34" charset="0"/>
              <a:buNone/>
            </a:pPr>
            <a:endParaRPr lang="en-US" b="0" i="0" dirty="0">
              <a:solidFill>
                <a:srgbClr val="36394D"/>
              </a:solidFill>
              <a:effectLst/>
              <a:latin typeface="Arial" panose="020B0604020202020204" pitchFamily="34" charset="0"/>
            </a:endParaRPr>
          </a:p>
          <a:p>
            <a:endParaRPr lang="en-US" b="0" dirty="0"/>
          </a:p>
        </p:txBody>
      </p:sp>
      <p:sp>
        <p:nvSpPr>
          <p:cNvPr id="4" name="Slide Number Placeholder 3">
            <a:extLst>
              <a:ext uri="{FF2B5EF4-FFF2-40B4-BE49-F238E27FC236}">
                <a16:creationId xmlns:a16="http://schemas.microsoft.com/office/drawing/2014/main" id="{0EF08722-A17E-4955-04DF-13186213BD1D}"/>
              </a:ext>
            </a:extLst>
          </p:cNvPr>
          <p:cNvSpPr>
            <a:spLocks noGrp="1"/>
          </p:cNvSpPr>
          <p:nvPr>
            <p:ph type="sldNum" sz="quarter" idx="5"/>
          </p:nvPr>
        </p:nvSpPr>
        <p:spPr/>
        <p:txBody>
          <a:bodyPr/>
          <a:lstStyle/>
          <a:p>
            <a:fld id="{F48421BB-A003-3F4F-9B85-D56C23132542}" type="slidenum">
              <a:rPr lang="en-US" smtClean="0"/>
              <a:t>40</a:t>
            </a:fld>
            <a:endParaRPr lang="en-US"/>
          </a:p>
        </p:txBody>
      </p:sp>
    </p:spTree>
    <p:extLst>
      <p:ext uri="{BB962C8B-B14F-4D97-AF65-F5344CB8AC3E}">
        <p14:creationId xmlns:p14="http://schemas.microsoft.com/office/powerpoint/2010/main" val="778143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5AA88-3B63-9F8A-04BB-9F6E4ED90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5D976-0C09-A091-AF13-61FD42CE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4A0AD-FB58-9D7D-7F36-9F42F95033BC}"/>
              </a:ext>
            </a:extLst>
          </p:cNvPr>
          <p:cNvSpPr>
            <a:spLocks noGrp="1"/>
          </p:cNvSpPr>
          <p:nvPr>
            <p:ph type="body" idx="1"/>
          </p:nvPr>
        </p:nvSpPr>
        <p:spPr/>
        <p:txBody>
          <a:bodyPr/>
          <a:lstStyle/>
          <a:p>
            <a:pPr algn="l">
              <a:spcAft>
                <a:spcPts val="600"/>
              </a:spcAft>
              <a:buNone/>
            </a:pPr>
            <a:r>
              <a:rPr lang="en-US" b="1" i="0" dirty="0">
                <a:solidFill>
                  <a:srgbClr val="36394D"/>
                </a:solidFill>
                <a:effectLst/>
                <a:latin typeface="Arial" panose="020B0604020202020204" pitchFamily="34" charset="0"/>
              </a:rPr>
              <a:t>Talking Points:</a:t>
            </a:r>
          </a:p>
          <a:p>
            <a:pPr marL="171450" indent="-171450" algn="l">
              <a:spcAft>
                <a:spcPts val="600"/>
              </a:spcAft>
              <a:buFont typeface="Arial" panose="020B0604020202020204" pitchFamily="34" charset="0"/>
              <a:buChar char="•"/>
            </a:pPr>
            <a:r>
              <a:rPr lang="en-US" b="1" i="0" dirty="0">
                <a:solidFill>
                  <a:srgbClr val="36394D"/>
                </a:solidFill>
                <a:effectLst/>
                <a:latin typeface="Arial" panose="020B0604020202020204" pitchFamily="34" charset="0"/>
              </a:rPr>
              <a:t>Strategies</a:t>
            </a:r>
            <a:r>
              <a:rPr lang="en-US" b="0" i="0" dirty="0">
                <a:solidFill>
                  <a:srgbClr val="36394D"/>
                </a:solidFill>
                <a:effectLst/>
                <a:latin typeface="Arial" panose="020B0604020202020204" pitchFamily="34" charset="0"/>
              </a:rPr>
              <a:t>: These lessons are research-based, DESSA-aligned materials that provide direct instruction of social and emotional skills. The Strategies are designed for universal instruction and include step-by-step directions for facilitation, along with extension activities and modifications for differentiated instruction. Student and educator reflection prompts are included in each strategy.</a:t>
            </a:r>
            <a:endParaRPr lang="en-US" b="0" dirty="0"/>
          </a:p>
        </p:txBody>
      </p:sp>
      <p:sp>
        <p:nvSpPr>
          <p:cNvPr id="4" name="Slide Number Placeholder 3">
            <a:extLst>
              <a:ext uri="{FF2B5EF4-FFF2-40B4-BE49-F238E27FC236}">
                <a16:creationId xmlns:a16="http://schemas.microsoft.com/office/drawing/2014/main" id="{79D5B96D-4071-6520-48D1-D8207FE358AE}"/>
              </a:ext>
            </a:extLst>
          </p:cNvPr>
          <p:cNvSpPr>
            <a:spLocks noGrp="1"/>
          </p:cNvSpPr>
          <p:nvPr>
            <p:ph type="sldNum" sz="quarter" idx="5"/>
          </p:nvPr>
        </p:nvSpPr>
        <p:spPr/>
        <p:txBody>
          <a:bodyPr/>
          <a:lstStyle/>
          <a:p>
            <a:fld id="{F48421BB-A003-3F4F-9B85-D56C23132542}" type="slidenum">
              <a:rPr lang="en-US" smtClean="0"/>
              <a:t>41</a:t>
            </a:fld>
            <a:endParaRPr lang="en-US"/>
          </a:p>
        </p:txBody>
      </p:sp>
    </p:spTree>
    <p:extLst>
      <p:ext uri="{BB962C8B-B14F-4D97-AF65-F5344CB8AC3E}">
        <p14:creationId xmlns:p14="http://schemas.microsoft.com/office/powerpoint/2010/main" val="2927742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Tier 2 Intervention Programs </a:t>
            </a:r>
            <a:r>
              <a:rPr lang="en-US" b="0" i="0" dirty="0">
                <a:solidFill>
                  <a:srgbClr val="36394D"/>
                </a:solidFill>
                <a:effectLst/>
                <a:latin typeface="Arial" panose="020B0604020202020204" pitchFamily="34" charset="0"/>
              </a:rPr>
              <a:t>consist of five multi-week programs designed for targeted, small group instruction for students who need intensive skill building.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Lessons within the Tier 2 Intervention Programs are designed to be delivered in a scope and sequence that builds skills through repeated practice and active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All of the intervention programs are available within the DESSA System, also under the Strategies tab.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The programs are grouped by grade bands: Early Elementary, Upper Elementary, Middle School, and High School.</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42</a:t>
            </a:fld>
            <a:endParaRPr lang="en-US"/>
          </a:p>
        </p:txBody>
      </p:sp>
    </p:spTree>
    <p:extLst>
      <p:ext uri="{BB962C8B-B14F-4D97-AF65-F5344CB8AC3E}">
        <p14:creationId xmlns:p14="http://schemas.microsoft.com/office/powerpoint/2010/main" val="1101168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dirty="0"/>
              <a:t>The one report we do call out in this session is the Data-Driven Recommendations. This report is located under the Data and Insights tab and it connects your DESSA results to the strategies resources under the Strategies tab. It takes the “guess work” out of it for you – based on your data, it will recommend DESSA-aligned instructional materials to use with your students. It’s helpful to know that this feature exists as you begin to plan how you will use the data collected from the SSR.</a:t>
            </a:r>
          </a:p>
          <a:p>
            <a:pPr marL="171450" indent="-171450">
              <a:buFont typeface="Arial" panose="020B0604020202020204" pitchFamily="34" charset="0"/>
              <a:buChar char="•"/>
            </a:pPr>
            <a:r>
              <a:rPr lang="en-US" b="0" i="0" dirty="0">
                <a:solidFill>
                  <a:srgbClr val="33475B"/>
                </a:solidFill>
                <a:effectLst/>
                <a:latin typeface="arial" panose="020B0604020202020204" pitchFamily="34" charset="0"/>
              </a:rPr>
              <a:t>Once you generate this report for your students, three strategy recommendations will be presented: The first strategy is based on students' strengths, and the second and third strategies will help you build students' growth in lower-scoring competencies. You can view the overview of the strategy lesson and download a PDF copy. Then it will also recommend a specific Tier 2 Intervention Program to use with your students (that’s the longer, full scope/sequence program), again based on their DESSA results.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43</a:t>
            </a:fld>
            <a:endParaRPr lang="en-US"/>
          </a:p>
        </p:txBody>
      </p:sp>
    </p:spTree>
    <p:extLst>
      <p:ext uri="{BB962C8B-B14F-4D97-AF65-F5344CB8AC3E}">
        <p14:creationId xmlns:p14="http://schemas.microsoft.com/office/powerpoint/2010/main" val="487325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i="0" dirty="0">
                <a:solidFill>
                  <a:srgbClr val="00325B"/>
                </a:solidFill>
                <a:effectLst/>
                <a:latin typeface="YAFcfjveRFU 0"/>
              </a:rPr>
              <a:t>Talking Points:</a:t>
            </a:r>
          </a:p>
          <a:p>
            <a:pPr marL="171450" indent="-171450">
              <a:lnSpc>
                <a:spcPts val="1350"/>
              </a:lnSpc>
              <a:buFont typeface="Arial" panose="020B0604020202020204" pitchFamily="34" charset="0"/>
              <a:buChar char="•"/>
            </a:pPr>
            <a:r>
              <a:rPr lang="en-US" b="0" i="0" dirty="0">
                <a:solidFill>
                  <a:srgbClr val="00325B"/>
                </a:solidFill>
                <a:effectLst/>
                <a:latin typeface="YAFcfjveRFU 0"/>
              </a:rPr>
              <a:t>The last tab to review within the Educator Portal is the Training Tab. The Training tab allows you to choose more learning options. </a:t>
            </a:r>
            <a:r>
              <a:rPr lang="en-US" b="0" i="0" dirty="0">
                <a:solidFill>
                  <a:srgbClr val="00325B"/>
                </a:solidFill>
                <a:effectLst/>
              </a:rPr>
              <a:t>There are self-paced courses for individuals who are new to the DESSA or those who just need a refresher.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On-Demand Video Library provides short self-service videos that help users with DESSA implementation, and we offer live monthly office hours on pre-selected topics as well.</a:t>
            </a:r>
          </a:p>
          <a:p>
            <a:pPr>
              <a:buFont typeface="Arial" panose="020B0604020202020204" pitchFamily="34" charset="0"/>
              <a:buChar char="•"/>
            </a:pPr>
            <a:r>
              <a:rPr lang="en-US" b="0" i="0" dirty="0">
                <a:solidFill>
                  <a:srgbClr val="00325B"/>
                </a:solidFill>
                <a:effectLst/>
              </a:rPr>
              <a:t>You can also register for monthly office hours with our DESSA team under the Training tab. </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Additionally, the Educator Portal has an extensive Support Portal, complete with articles, resources, templates, and information for all-things DESSA implementation. To access the Support Portal, click on the circle with a question mark in it, always located in the top right side of the Educator Portal.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Support Portal is open 24/7, offering resources to help guide users through the DESSA system.</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44</a:t>
            </a:fld>
            <a:endParaRPr lang="en-US"/>
          </a:p>
        </p:txBody>
      </p:sp>
    </p:spTree>
    <p:extLst>
      <p:ext uri="{BB962C8B-B14F-4D97-AF65-F5344CB8AC3E}">
        <p14:creationId xmlns:p14="http://schemas.microsoft.com/office/powerpoint/2010/main" val="2546010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4A4C-BE70-DC2C-680C-DA1A06EF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52252-2352-E873-8478-1D1E14E62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7D0B-D466-7E3D-4D8F-513453B4D8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00325B"/>
              </a:solidFill>
              <a:effectLst/>
            </a:endParaRPr>
          </a:p>
          <a:p>
            <a:r>
              <a:rPr lang="en-US" b="0" i="0" dirty="0">
                <a:solidFill>
                  <a:srgbClr val="00325B"/>
                </a:solidFill>
                <a:effectLst/>
              </a:rPr>
              <a:t>We are at the point where we wrap up for this training session – we have covered a lot and want to make sure we can address any remaining questions that you may have before we offer an optimistic closing prompt and your next steps.</a:t>
            </a:r>
          </a:p>
          <a:p>
            <a:endParaRPr lang="en-US" b="0" i="0" dirty="0">
              <a:solidFill>
                <a:srgbClr val="00325B"/>
              </a:solidFill>
              <a:effectLst/>
            </a:endParaRPr>
          </a:p>
          <a:p>
            <a:r>
              <a:rPr lang="en-US" b="0" i="1" dirty="0">
                <a:solidFill>
                  <a:srgbClr val="00325B"/>
                </a:solidFill>
                <a:effectLst/>
              </a:rPr>
              <a:t>(allow time for final questions</a:t>
            </a:r>
            <a:r>
              <a:rPr lang="en-US" b="0" i="0" dirty="0">
                <a:solidFill>
                  <a:srgbClr val="00325B"/>
                </a:solidFill>
                <a:effectLst/>
              </a:rPr>
              <a:t>)</a:t>
            </a:r>
            <a:endParaRPr lang="en-US" b="0" dirty="0"/>
          </a:p>
        </p:txBody>
      </p:sp>
      <p:sp>
        <p:nvSpPr>
          <p:cNvPr id="4" name="Slide Number Placeholder 3">
            <a:extLst>
              <a:ext uri="{FF2B5EF4-FFF2-40B4-BE49-F238E27FC236}">
                <a16:creationId xmlns:a16="http://schemas.microsoft.com/office/drawing/2014/main" id="{19560957-EDA8-EF29-E9C3-8FB908307283}"/>
              </a:ext>
            </a:extLst>
          </p:cNvPr>
          <p:cNvSpPr>
            <a:spLocks noGrp="1"/>
          </p:cNvSpPr>
          <p:nvPr>
            <p:ph type="sldNum" sz="quarter" idx="5"/>
          </p:nvPr>
        </p:nvSpPr>
        <p:spPr/>
        <p:txBody>
          <a:bodyPr/>
          <a:lstStyle/>
          <a:p>
            <a:fld id="{F48421BB-A003-3F4F-9B85-D56C23132542}" type="slidenum">
              <a:rPr lang="en-US" smtClean="0"/>
              <a:t>45</a:t>
            </a:fld>
            <a:endParaRPr lang="en-US"/>
          </a:p>
        </p:txBody>
      </p:sp>
    </p:spTree>
    <p:extLst>
      <p:ext uri="{BB962C8B-B14F-4D97-AF65-F5344CB8AC3E}">
        <p14:creationId xmlns:p14="http://schemas.microsoft.com/office/powerpoint/2010/main" val="807336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thinking about the hopes you identified at the beginning of today’s session and using a strength-based approach, What are you looking forward to most about implementing the DESSA SSR? You can add your response in the chat or feel free to come off mute.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[Provide think time]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46</a:t>
            </a:fld>
            <a:endParaRPr lang="en-US"/>
          </a:p>
        </p:txBody>
      </p:sp>
    </p:spTree>
    <p:extLst>
      <p:ext uri="{BB962C8B-B14F-4D97-AF65-F5344CB8AC3E}">
        <p14:creationId xmlns:p14="http://schemas.microsoft.com/office/powerpoint/2010/main" val="1880397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8F162-EB59-264C-9BFF-6725AE55C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97E73-ABBB-153D-6A15-738314278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AF446-B2E8-90FB-2CEB-FD147BC1A8B9}"/>
              </a:ext>
            </a:extLst>
          </p:cNvPr>
          <p:cNvSpPr>
            <a:spLocks noGrp="1"/>
          </p:cNvSpPr>
          <p:nvPr>
            <p:ph type="body" idx="1"/>
          </p:nvPr>
        </p:nvSpPr>
        <p:spPr/>
        <p:txBody>
          <a:bodyPr/>
          <a:lstStyle/>
          <a:p>
            <a:pPr>
              <a:lnSpc>
                <a:spcPct val="150000"/>
              </a:lnSpc>
            </a:pPr>
            <a:r>
              <a:rPr lang="en-US" b="1" i="0" dirty="0"/>
              <a:t>Talking Points:</a:t>
            </a:r>
          </a:p>
          <a:p>
            <a:pPr marL="171450" indent="-171450">
              <a:lnSpc>
                <a:spcPct val="150000"/>
              </a:lnSpc>
              <a:buFont typeface="Arial" panose="020B0604020202020204" pitchFamily="34" charset="0"/>
              <a:buChar char="•"/>
            </a:pPr>
            <a:r>
              <a:rPr lang="en-US" i="0" dirty="0"/>
              <a:t>Thank you so much for your time and attention today! We have reached the end of our training for today. We hope to see your program back for the “Part 2” with the “Analyzing SSR Data” training after your students have completed their ratings.</a:t>
            </a:r>
          </a:p>
          <a:p>
            <a:pPr marL="171450" indent="-171450">
              <a:lnSpc>
                <a:spcPct val="150000"/>
              </a:lnSpc>
              <a:buFont typeface="Arial" panose="020B0604020202020204" pitchFamily="34" charset="0"/>
              <a:buChar char="•"/>
            </a:pPr>
            <a:r>
              <a:rPr lang="en-US" i="0" dirty="0"/>
              <a:t>Your exit ticket is to complete the DESSA Training survey. I’ll add the link in the chat now and you can also use the QR code on screen. </a:t>
            </a:r>
            <a:r>
              <a:rPr lang="en-US" dirty="0">
                <a:hlinkClick r:id="rId3"/>
              </a:rPr>
              <a:t>https://apertureed.qualtrics.com/jfe/form/SV_250ioEurFXBmBUy</a:t>
            </a:r>
            <a:r>
              <a:rPr lang="en-US" dirty="0"/>
              <a:t> </a:t>
            </a:r>
            <a:endParaRPr lang="en-US" i="0" dirty="0"/>
          </a:p>
          <a:p>
            <a:pPr marL="171450" indent="-171450">
              <a:lnSpc>
                <a:spcPct val="150000"/>
              </a:lnSpc>
              <a:buFont typeface="Arial" panose="020B0604020202020204" pitchFamily="34" charset="0"/>
              <a:buChar char="•"/>
            </a:pPr>
            <a:r>
              <a:rPr lang="en-US" i="0" dirty="0"/>
              <a:t>Once you complete that, you can hop off the Zoom. I’ll remain on here for a few more minutes in case there are </a:t>
            </a:r>
            <a:r>
              <a:rPr lang="en-US" i="0"/>
              <a:t>any questions.</a:t>
            </a:r>
            <a:endParaRPr lang="en-US" dirty="0"/>
          </a:p>
        </p:txBody>
      </p:sp>
      <p:sp>
        <p:nvSpPr>
          <p:cNvPr id="4" name="Slide Number Placeholder 3">
            <a:extLst>
              <a:ext uri="{FF2B5EF4-FFF2-40B4-BE49-F238E27FC236}">
                <a16:creationId xmlns:a16="http://schemas.microsoft.com/office/drawing/2014/main" id="{2250BDA0-E463-6B29-E825-EFEBCAD6782C}"/>
              </a:ext>
            </a:extLst>
          </p:cNvPr>
          <p:cNvSpPr>
            <a:spLocks noGrp="1"/>
          </p:cNvSpPr>
          <p:nvPr>
            <p:ph type="sldNum" sz="quarter" idx="5"/>
          </p:nvPr>
        </p:nvSpPr>
        <p:spPr/>
        <p:txBody>
          <a:bodyPr/>
          <a:lstStyle/>
          <a:p>
            <a:fld id="{F48421BB-A003-3F4F-9B85-D56C23132542}" type="slidenum">
              <a:rPr lang="en-US" smtClean="0"/>
              <a:t>47</a:t>
            </a:fld>
            <a:endParaRPr lang="en-US"/>
          </a:p>
        </p:txBody>
      </p:sp>
    </p:spTree>
    <p:extLst>
      <p:ext uri="{BB962C8B-B14F-4D97-AF65-F5344CB8AC3E}">
        <p14:creationId xmlns:p14="http://schemas.microsoft.com/office/powerpoint/2010/main" val="3191904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This section includes the slides for SEIR, would be included as optional slides if the customer is </a:t>
            </a:r>
            <a:r>
              <a:rPr lang="en-US" sz="1200" b="0" i="0"/>
              <a:t>using this product </a:t>
            </a:r>
            <a:endParaRPr lang="en-US" sz="1200" b="0" i="0" dirty="0"/>
          </a:p>
        </p:txBody>
      </p:sp>
      <p:sp>
        <p:nvSpPr>
          <p:cNvPr id="4" name="Slide Number Placeholder 3"/>
          <p:cNvSpPr>
            <a:spLocks noGrp="1"/>
          </p:cNvSpPr>
          <p:nvPr>
            <p:ph type="sldNum" sz="quarter" idx="5"/>
          </p:nvPr>
        </p:nvSpPr>
        <p:spPr/>
        <p:txBody>
          <a:bodyPr/>
          <a:lstStyle/>
          <a:p>
            <a:fld id="{F48421BB-A003-3F4F-9B85-D56C23132542}" type="slidenum">
              <a:rPr lang="en-US" smtClean="0"/>
              <a:t>48</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Student risk factors can be screened with the DESSA Screener for Externalizing and Internalizing Risk – or the DESSA SEIR. </a:t>
            </a:r>
          </a:p>
          <a:p>
            <a:pPr marL="171450" indent="-171450">
              <a:buFont typeface="Arial" panose="020B0604020202020204" pitchFamily="34" charset="0"/>
              <a:buChar char="•"/>
            </a:pPr>
            <a:r>
              <a:rPr lang="en-US" dirty="0"/>
              <a:t>The DESSA SEIR is a reliable screener that assesses a broad range of emotional behavior risks. It is completed by students in 6-12 grades.</a:t>
            </a:r>
          </a:p>
          <a:p>
            <a:pPr marL="171450" indent="-171450">
              <a:buFont typeface="Arial" panose="020B0604020202020204" pitchFamily="34" charset="0"/>
              <a:buChar char="•"/>
            </a:pPr>
            <a:r>
              <a:rPr lang="en-US" dirty="0"/>
              <a:t>As a screener it is brief – just 10 items and takes about a minute to complete, and you can see a sample item on the screen. The student is asked to read each statement and rate from Not true to Very true of themselves.</a:t>
            </a:r>
          </a:p>
          <a:p>
            <a:pPr marL="171450" indent="-171450">
              <a:buFont typeface="Arial" panose="020B0604020202020204" pitchFamily="34" charset="0"/>
              <a:buChar char="•"/>
            </a:pPr>
            <a:r>
              <a:rPr lang="en-US" dirty="0"/>
              <a:t>It provides two scores – one score for internalizing risks and one score for externalizing risks. Internalizing risks are things like feeling isolated, withdrawn, and lonely, while externalizing risks are things like aggressive behavior or impulsive behavior.</a:t>
            </a:r>
          </a:p>
          <a:p>
            <a:pPr marL="171450" indent="-171450">
              <a:buFont typeface="Arial" panose="020B0604020202020204" pitchFamily="34" charset="0"/>
              <a:buChar char="•"/>
            </a:pPr>
            <a:r>
              <a:rPr lang="en-US" dirty="0"/>
              <a:t>The DESSA SEIR is a criterion-referenced tool – providing raw scores that are reported as three levels of concern – No concern, possible concern, and concern. It is recommended for school-based mental health professionals to follow up immediately with students who fall into the concern or possible concern ranges.</a:t>
            </a:r>
          </a:p>
          <a:p>
            <a:pPr marL="171450" indent="-171450">
              <a:buFont typeface="Arial" panose="020B0604020202020204" pitchFamily="34" charset="0"/>
              <a:buChar char="•"/>
            </a:pPr>
            <a:r>
              <a:rPr lang="en-US" dirty="0"/>
              <a:t>And lastly, the SEIR has documented evidence of reliability and validity as a screener of emotional behavior risks.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49</a:t>
            </a:fld>
            <a:endParaRPr lang="en-US"/>
          </a:p>
        </p:txBody>
      </p:sp>
    </p:spTree>
    <p:extLst>
      <p:ext uri="{BB962C8B-B14F-4D97-AF65-F5344CB8AC3E}">
        <p14:creationId xmlns:p14="http://schemas.microsoft.com/office/powerpoint/2010/main" val="308942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panose="020B0604020202020204" pitchFamily="34" charset="0"/>
              <a:cs typeface="Arial" panose="020B0604020202020204" pitchFamily="34" charset="0"/>
            </a:endParaRPr>
          </a:p>
          <a:p>
            <a:pPr marL="171450" indent="-171450">
              <a:lnSpc>
                <a:spcPts val="1350"/>
              </a:lnSpc>
              <a:buFont typeface="Arial" panose="020B0604020202020204" pitchFamily="34" charset="0"/>
              <a:buChar char="•"/>
            </a:pPr>
            <a:r>
              <a:rPr lang="en-US" sz="1200" b="0" i="0" dirty="0">
                <a:solidFill>
                  <a:srgbClr val="00325B"/>
                </a:solidFill>
                <a:effectLst/>
                <a:latin typeface="Arial" panose="020B0604020202020204" pitchFamily="34" charset="0"/>
                <a:cs typeface="Arial" panose="020B0604020202020204" pitchFamily="34" charset="0"/>
              </a:rPr>
              <a:t>Let’s start today by centering in a strength-based mindset. </a:t>
            </a:r>
            <a:endParaRPr lang="en-US" sz="1200" b="0" dirty="0">
              <a:solidFill>
                <a:srgbClr val="00325B"/>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b="0" dirty="0">
              <a:solidFill>
                <a:srgbClr val="00325B"/>
              </a:solidFill>
              <a:effectLst/>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sz="1200" b="0" dirty="0">
                <a:solidFill>
                  <a:srgbClr val="00325B"/>
                </a:solidFill>
                <a:effectLst/>
                <a:latin typeface="Arial" panose="020B0604020202020204" pitchFamily="34" charset="0"/>
                <a:ea typeface="Calibri"/>
                <a:cs typeface="Arial" panose="020B0604020202020204" pitchFamily="34" charset="0"/>
              </a:rPr>
              <a:t>It’s been a few months since the start of the school year, let’s reflect on the semester. I invite you pause and think about the successes so far – no matter how big or small. What has gone well so far since the start of the school year? </a:t>
            </a:r>
          </a:p>
          <a:p>
            <a:pPr marL="171450" indent="-171450">
              <a:buFont typeface="Arial" panose="020B0604020202020204" pitchFamily="34" charset="0"/>
              <a:buChar char="•"/>
            </a:pPr>
            <a:endParaRPr lang="en-US" sz="1200" b="0" dirty="0">
              <a:solidFill>
                <a:srgbClr val="00325B"/>
              </a:solidFill>
              <a:effectLst/>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sz="1200" b="0" dirty="0">
                <a:solidFill>
                  <a:srgbClr val="00325B"/>
                </a:solidFill>
                <a:effectLst/>
                <a:latin typeface="Arial" panose="020B0604020202020204" pitchFamily="34" charset="0"/>
                <a:ea typeface="Calibri"/>
                <a:cs typeface="Arial" panose="020B0604020202020204" pitchFamily="34" charset="0"/>
              </a:rPr>
              <a:t>Please take a moment to add something in the chat, and we would love to hear from a couple folks by coming off mute to celebrate some successful call outs! </a:t>
            </a:r>
          </a:p>
          <a:p>
            <a:pPr marL="171450" indent="-171450">
              <a:buFont typeface="Arial" panose="020B0604020202020204" pitchFamily="34" charset="0"/>
              <a:buChar char="•"/>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i="1" dirty="0">
                <a:latin typeface="Arial" panose="020B0604020202020204" pitchFamily="34" charset="0"/>
                <a:ea typeface="Calibri"/>
                <a:cs typeface="Arial" panose="020B0604020202020204" pitchFamily="34" charset="0"/>
              </a:rPr>
              <a:t>(offering think/participation time) </a:t>
            </a:r>
          </a:p>
          <a:p>
            <a:pPr marL="171450" indent="-171450">
              <a:buFont typeface="Arial" panose="020B0604020202020204" pitchFamily="34" charset="0"/>
              <a:buChar char="•"/>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ea typeface="Calibri"/>
                <a:cs typeface="Arial" panose="020B0604020202020204" pitchFamily="34" charset="0"/>
              </a:rPr>
              <a:t>As we discuss the DESSA today, it will help to keep this strength-based approach front of mind, as the DESSA is rooted in this same approach. Whether this training is a refresher for you or it’s an introduction to the DESSA, approaching implementation with a solutions-based lens is key!</a:t>
            </a:r>
          </a:p>
        </p:txBody>
      </p:sp>
      <p:sp>
        <p:nvSpPr>
          <p:cNvPr id="4" name="Slide Number Placeholder 3"/>
          <p:cNvSpPr>
            <a:spLocks noGrp="1"/>
          </p:cNvSpPr>
          <p:nvPr>
            <p:ph type="sldNum" sz="quarter" idx="5"/>
          </p:nvPr>
        </p:nvSpPr>
        <p:spPr/>
        <p:txBody>
          <a:bodyPr/>
          <a:lstStyle/>
          <a:p>
            <a:fld id="{F48421BB-A003-3F4F-9B85-D56C23132542}" type="slidenum">
              <a:rPr lang="en-US" smtClean="0"/>
              <a:t>5</a:t>
            </a:fld>
            <a:endParaRPr lang="en-US"/>
          </a:p>
        </p:txBody>
      </p:sp>
    </p:spTree>
    <p:extLst>
      <p:ext uri="{BB962C8B-B14F-4D97-AF65-F5344CB8AC3E}">
        <p14:creationId xmlns:p14="http://schemas.microsoft.com/office/powerpoint/2010/main" val="3188743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Seir overview video – add notes to introduce </a:t>
            </a:r>
          </a:p>
        </p:txBody>
      </p:sp>
      <p:sp>
        <p:nvSpPr>
          <p:cNvPr id="4" name="Slide Number Placeholder 3"/>
          <p:cNvSpPr>
            <a:spLocks noGrp="1"/>
          </p:cNvSpPr>
          <p:nvPr>
            <p:ph type="sldNum" sz="quarter" idx="5"/>
          </p:nvPr>
        </p:nvSpPr>
        <p:spPr/>
        <p:txBody>
          <a:bodyPr/>
          <a:lstStyle/>
          <a:p>
            <a:fld id="{F48421BB-A003-3F4F-9B85-D56C23132542}" type="slidenum">
              <a:rPr lang="en-US" smtClean="0"/>
              <a:t>50</a:t>
            </a:fld>
            <a:endParaRPr lang="en-US"/>
          </a:p>
        </p:txBody>
      </p:sp>
    </p:spTree>
    <p:extLst>
      <p:ext uri="{BB962C8B-B14F-4D97-AF65-F5344CB8AC3E}">
        <p14:creationId xmlns:p14="http://schemas.microsoft.com/office/powerpoint/2010/main" val="3064819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Complete mental health requires both strong protective factors and few or no mental health challenges. Helping students develop complete mental health requires information about a student’s current functioning – both their resilience factors and their risk factors. We are going to talk about two screening tools that can be used universally in schools to collect this data.</a:t>
            </a:r>
          </a:p>
          <a:p>
            <a:pPr marL="171450" indent="-171450">
              <a:buFont typeface="Arial" panose="020B0604020202020204" pitchFamily="34" charset="0"/>
              <a:buChar char="•"/>
            </a:pPr>
            <a:r>
              <a:rPr lang="en-US" dirty="0"/>
              <a:t>We have already talked about the DESSA Student Self-Report– which can be used to screen resilience factors, specifically social and emotional skills. Now we’ll talk about the DESSA SEIR – which can be used to screen internalizing and externalizing risks. </a:t>
            </a:r>
          </a:p>
          <a:p>
            <a:pPr marL="171450" indent="-171450">
              <a:buFont typeface="Arial" panose="020B0604020202020204" pitchFamily="34" charset="0"/>
              <a:buChar char="•"/>
            </a:pPr>
            <a:r>
              <a:rPr lang="en-US" dirty="0"/>
              <a:t>Together, these two data points will provide schools will a snapshot of students’ well-being, that will inform their approach to promoting student’s well-being.</a:t>
            </a:r>
          </a:p>
        </p:txBody>
      </p:sp>
      <p:sp>
        <p:nvSpPr>
          <p:cNvPr id="4" name="Slide Number Placeholder 3"/>
          <p:cNvSpPr>
            <a:spLocks noGrp="1"/>
          </p:cNvSpPr>
          <p:nvPr>
            <p:ph type="sldNum" sz="quarter" idx="5"/>
          </p:nvPr>
        </p:nvSpPr>
        <p:spPr/>
        <p:txBody>
          <a:bodyPr/>
          <a:lstStyle/>
          <a:p>
            <a:fld id="{F48421BB-A003-3F4F-9B85-D56C23132542}" type="slidenum">
              <a:rPr lang="en-US" smtClean="0"/>
              <a:t>51</a:t>
            </a:fld>
            <a:endParaRPr lang="en-US"/>
          </a:p>
        </p:txBody>
      </p:sp>
    </p:spTree>
    <p:extLst>
      <p:ext uri="{BB962C8B-B14F-4D97-AF65-F5344CB8AC3E}">
        <p14:creationId xmlns:p14="http://schemas.microsoft.com/office/powerpoint/2010/main" val="4022353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When talking about promoting student well-being, it’s very helpful to think about it in terms of a risk and resilience framework. This framework is grounded in an extensive literature from both research and practice and is commonly used across many disciplines to support individuals healthy development and well-being. </a:t>
            </a:r>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As the name implies, this framework focuses on two factors. First, the development of resilience – or protective factors. When we talk about resilience, we are talking about an individual’s ability to bounce back and adapt successfully to significant challenges that they face. And protective factors are the things that help individuals do this. </a:t>
            </a:r>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 second factor in this framework focuses on risks, and specifically on the early identification and prevention of risk factors. </a:t>
            </a:r>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And as I already mentioned, there are decades research have demonstrated that students who have well-developed resilience/protective factors are better able to navigate the challenges they face, as well as to respond and cope with risk factors that arise in their lives.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Work Sans Medium"/>
                <a:sym typeface="Work Sans Medium"/>
              </a:rPr>
              <a:t>So, we can use this risk and resilience framework to think about how we can promote students’ well-being and ensure that students thrive.</a:t>
            </a:r>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52</a:t>
            </a:fld>
            <a:endParaRPr lang="en-US"/>
          </a:p>
        </p:txBody>
      </p:sp>
    </p:spTree>
    <p:extLst>
      <p:ext uri="{BB962C8B-B14F-4D97-AF65-F5344CB8AC3E}">
        <p14:creationId xmlns:p14="http://schemas.microsoft.com/office/powerpoint/2010/main" val="2057299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many risk and resilience factors that impact students. And they are typically classified into three categories – in the environment, in the family, or within the individual. Environmental resilience factors are things like community systems, such as attending a high-quality school. Family resilience factors are things like having a supportive family, and then within-individual resilience factors are individual attributes such as having good health or good problem-solving skills. The same is true for risk factors – they can occur in the environment (for example, having limited community resources), in the family (such as living with a parent with substance abuse problems), and within the individual (such as having a learning disability).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best support students’ well-being, we should be building resilience factors and removing risk factors across all these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because we work in schools with educators, we focus on the risk and resilience factors educators can most affect. And those factors are what we’ll be talking about today. We will specifically be talking about how schools can identify the risk and resilience factors students have through universal screening, followed by concrete ways to promote those critical resilience factors.</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53</a:t>
            </a:fld>
            <a:endParaRPr lang="en-US"/>
          </a:p>
        </p:txBody>
      </p:sp>
    </p:spTree>
    <p:extLst>
      <p:ext uri="{BB962C8B-B14F-4D97-AF65-F5344CB8AC3E}">
        <p14:creationId xmlns:p14="http://schemas.microsoft.com/office/powerpoint/2010/main" val="594794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know that most students will encounter challenges or risk factors at some point in their lives. And building their protective factors helps them to adapt and navigate these challenges successfully when they do arise.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also know that all students benefit from a focus on building on their resilience. Some protective factors are also known to be promotive factors, meaning they lead to positive outcomes for students even in the absence of risk factors. For example, positive school climate, social and emotional skills, and supportive relationships with prosocial adults and peers are all known to help students thrive.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a risk and resilience framework will help us to think about how to provide universal, preventive support to all students. The students facing more risk will require more support in developing resilience factors, but all students will benefit from this focus.</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54</a:t>
            </a:fld>
            <a:endParaRPr lang="en-US"/>
          </a:p>
        </p:txBody>
      </p:sp>
    </p:spTree>
    <p:extLst>
      <p:ext uri="{BB962C8B-B14F-4D97-AF65-F5344CB8AC3E}">
        <p14:creationId xmlns:p14="http://schemas.microsoft.com/office/powerpoint/2010/main" val="2447582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DESSA SEIR Internalizing Risks scale and Externalizing Risks scale both have 5 items that are each scored from 0–3; thus, the possible score range is 0–15, with a higher score indicative of a higher frequency of concerning behavior.</a:t>
            </a:r>
          </a:p>
          <a:p>
            <a:endParaRPr lang="en-US" dirty="0"/>
          </a:p>
          <a:p>
            <a:r>
              <a:rPr lang="en-US" dirty="0"/>
              <a:t>To facilitate the meaning of the resulting total score for both the DESSA SEIR Internalizing Risks and Externalizing Risks scales, there is a three-level</a:t>
            </a:r>
          </a:p>
          <a:p>
            <a:r>
              <a:rPr lang="en-US" dirty="0"/>
              <a:t>framework to characterize the level of mental health concern. The three levels are No Concern, Possible Concern, and Concern.</a:t>
            </a:r>
          </a:p>
          <a:p>
            <a:endParaRPr lang="en-US" dirty="0"/>
          </a:p>
          <a:p>
            <a:r>
              <a:rPr lang="en-US" dirty="0"/>
              <a:t>If you’re interested in more information about the development of the DESSA SEIR, be sure to check out the manual. </a:t>
            </a:r>
          </a:p>
        </p:txBody>
      </p:sp>
      <p:sp>
        <p:nvSpPr>
          <p:cNvPr id="4" name="Slide Number Placeholder 3"/>
          <p:cNvSpPr>
            <a:spLocks noGrp="1"/>
          </p:cNvSpPr>
          <p:nvPr>
            <p:ph type="sldNum" sz="quarter" idx="5"/>
          </p:nvPr>
        </p:nvSpPr>
        <p:spPr/>
        <p:txBody>
          <a:bodyPr/>
          <a:lstStyle/>
          <a:p>
            <a:fld id="{F48421BB-A003-3F4F-9B85-D56C23132542}" type="slidenum">
              <a:rPr lang="en-US" smtClean="0"/>
              <a:t>55</a:t>
            </a:fld>
            <a:endParaRPr lang="en-US"/>
          </a:p>
        </p:txBody>
      </p:sp>
    </p:spTree>
    <p:extLst>
      <p:ext uri="{BB962C8B-B14F-4D97-AF65-F5344CB8AC3E}">
        <p14:creationId xmlns:p14="http://schemas.microsoft.com/office/powerpoint/2010/main" val="86242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are going to start with a short video about the DESSA and the online platform where it is located, called the DESSA System. After the video, we will break down the key details about the SSR assessment and its scores, so for now just sit back and watch this high-level overview.</a:t>
            </a:r>
          </a:p>
          <a:p>
            <a:endParaRPr lang="en-US" dirty="0"/>
          </a:p>
          <a:p>
            <a:r>
              <a:rPr lang="en-US" dirty="0"/>
              <a:t>(Press play- video embedded)</a:t>
            </a:r>
          </a:p>
          <a:p>
            <a:endParaRPr lang="en-US" dirty="0"/>
          </a:p>
          <a:p>
            <a:r>
              <a:rPr lang="en-US" dirty="0"/>
              <a:t>If needed: Online Video Link: </a:t>
            </a:r>
            <a:r>
              <a:rPr lang="en-US" i="1" dirty="0"/>
              <a:t>https://go.screenpal.com/watch/c0e0F5V4PMQ?redirect=true</a:t>
            </a:r>
          </a:p>
          <a:p>
            <a:endParaRPr lang="en-US" i="1" dirty="0"/>
          </a:p>
          <a:p>
            <a:r>
              <a:rPr lang="en-US" b="1" i="0" dirty="0"/>
              <a:t>Video Run time:  </a:t>
            </a:r>
            <a:r>
              <a:rPr lang="en-US" i="0" dirty="0"/>
              <a:t>3:08</a:t>
            </a:r>
          </a:p>
        </p:txBody>
      </p:sp>
      <p:sp>
        <p:nvSpPr>
          <p:cNvPr id="4" name="Slide Number Placeholder 3"/>
          <p:cNvSpPr>
            <a:spLocks noGrp="1"/>
          </p:cNvSpPr>
          <p:nvPr>
            <p:ph type="sldNum" sz="quarter" idx="5"/>
          </p:nvPr>
        </p:nvSpPr>
        <p:spPr/>
        <p:txBody>
          <a:bodyPr/>
          <a:lstStyle/>
          <a:p>
            <a:fld id="{F48421BB-A003-3F4F-9B85-D56C23132542}" type="slidenum">
              <a:rPr lang="en-US" smtClean="0"/>
              <a:t>6</a:t>
            </a:fld>
            <a:endParaRPr lang="en-US"/>
          </a:p>
        </p:txBody>
      </p:sp>
    </p:spTree>
    <p:extLst>
      <p:ext uri="{BB962C8B-B14F-4D97-AF65-F5344CB8AC3E}">
        <p14:creationId xmlns:p14="http://schemas.microsoft.com/office/powerpoint/2010/main" val="4183863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a:cs typeface="Arial"/>
            </a:endParaRPr>
          </a:p>
          <a:p>
            <a:pPr>
              <a:lnSpc>
                <a:spcPts val="1350"/>
              </a:lnSpc>
            </a:pPr>
            <a:r>
              <a:rPr lang="en-US" sz="1200" b="0" i="0" dirty="0">
                <a:solidFill>
                  <a:srgbClr val="00325B"/>
                </a:solidFill>
                <a:effectLst/>
                <a:latin typeface="Arial"/>
                <a:cs typeface="Arial"/>
              </a:rPr>
              <a:t>That video gave us a great overview of the different components of the DESSA System. In these next few slides, we will expand on those areas, starting with: What is the DESSA?</a:t>
            </a:r>
          </a:p>
          <a:p>
            <a:pPr>
              <a:lnSpc>
                <a:spcPts val="1350"/>
              </a:lnSpc>
            </a:pPr>
            <a:endParaRPr lang="en-US" sz="1200" b="0" i="0" dirty="0">
              <a:solidFill>
                <a:srgbClr val="00325B"/>
              </a:solidFill>
              <a:effectLst/>
              <a:latin typeface="Arial"/>
              <a:cs typeface="Arial"/>
            </a:endParaRPr>
          </a:p>
          <a:p>
            <a:pPr>
              <a:buFont typeface="Arial" panose="020B0604020202020204" pitchFamily="34" charset="0"/>
              <a:buNone/>
            </a:pPr>
            <a:r>
              <a:rPr lang="en-US" sz="1200" b="0" i="0" dirty="0">
                <a:solidFill>
                  <a:srgbClr val="00325B"/>
                </a:solidFill>
                <a:effectLst/>
                <a:latin typeface="Arial" panose="020B0604020202020204" pitchFamily="34" charset="0"/>
                <a:cs typeface="Arial" panose="020B0604020202020204" pitchFamily="34" charset="0"/>
              </a:rPr>
              <a:t>In short, the DESSA is an evidence-based social and emotional competency assessment to support student growth, including a screening tool and a full diagnostic assessment that educators complete for their assigned students.</a:t>
            </a:r>
            <a:endParaRPr lang="en-US" sz="1200" b="0" dirty="0">
              <a:solidFill>
                <a:srgbClr val="00325B"/>
              </a:solidFill>
              <a:effectLst/>
              <a:latin typeface="Arial"/>
              <a:cs typeface="Arial"/>
            </a:endParaRPr>
          </a:p>
          <a:p>
            <a:pPr>
              <a:buFont typeface="Arial" panose="020B0604020202020204" pitchFamily="34" charset="0"/>
              <a:buNone/>
            </a:pPr>
            <a:endParaRPr lang="en-US" sz="1200" b="0" dirty="0">
              <a:solidFill>
                <a:srgbClr val="00325B"/>
              </a:solidFill>
              <a:latin typeface="Arial" panose="020B0604020202020204" pitchFamily="34" charset="0"/>
              <a:cs typeface="Arial" panose="020B0604020202020204" pitchFamily="34" charset="0"/>
            </a:endParaRPr>
          </a:p>
          <a:p>
            <a:pPr>
              <a:buFont typeface="Arial" panose="020B0604020202020204" pitchFamily="34" charset="0"/>
              <a:buNone/>
            </a:pPr>
            <a:r>
              <a:rPr lang="en-US" b="0" i="0" dirty="0">
                <a:solidFill>
                  <a:srgbClr val="36394D"/>
                </a:solidFill>
                <a:effectLst/>
                <a:latin typeface="Arial" panose="020B0604020202020204" pitchFamily="34" charset="0"/>
              </a:rPr>
              <a:t>The DESSA is a behavior rating scale completed by educators and assesses social and emotional competencies in students grades K–12th. There are versions that are completed by educators and the student self-report (SSR) is completed by middle and high school students. DESSA ratings, data reports, and intervention resources are located within the online Educator Portal.</a:t>
            </a:r>
            <a:endParaRPr lang="en-US" dirty="0">
              <a:solidFill>
                <a:srgbClr val="00325B"/>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7</a:t>
            </a:fld>
            <a:endParaRPr lang="en-US"/>
          </a:p>
        </p:txBody>
      </p:sp>
    </p:spTree>
    <p:extLst>
      <p:ext uri="{BB962C8B-B14F-4D97-AF65-F5344CB8AC3E}">
        <p14:creationId xmlns:p14="http://schemas.microsoft.com/office/powerpoint/2010/main" val="130434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Let’s now go one level deeper.  The DESSA measures 6 overall competencies: Optimistic Thinking, Self-Management, Relationship Skills, Social Awareness, Self-Awareness, and Responsible decision making. The DESSA was developed based on resilience theory, which is why the Optimistic Thinking competency is included in this assessment. The goal is to foster protective factors and resilience in students through skill strengths. If you’re interested in reviewing the exact definitions of these competency areas, we’ll drop a link in the chat for a Support Article that provides more detailed information. (add link in chat - </a:t>
            </a:r>
            <a:r>
              <a:rPr lang="en-US" i="1" dirty="0"/>
              <a:t>https://info.apertureed.com/en/hc/dessa-ssr-scales-and-associated-items</a:t>
            </a:r>
            <a:r>
              <a:rPr lang="en-US" dirty="0"/>
              <a:t>) For now, let’s look at the next slide that highlights how these areas can support student success.</a:t>
            </a:r>
          </a:p>
          <a:p>
            <a:endParaRPr lang="en-US" dirty="0"/>
          </a:p>
          <a:p>
            <a:r>
              <a:rPr lang="en-US" dirty="0"/>
              <a:t>---------------------------------------------------------------------------------------------------------------------------------------------------</a:t>
            </a:r>
          </a:p>
          <a:p>
            <a:r>
              <a:rPr lang="en-US" i="1" dirty="0"/>
              <a:t>(For reference – do not have to review these areas in detail):</a:t>
            </a:r>
          </a:p>
          <a:p>
            <a:r>
              <a:rPr lang="en-US" b="1" dirty="0"/>
              <a:t>Optimistic Thinking: </a:t>
            </a:r>
            <a:r>
              <a:rPr lang="en-US" b="0" i="0" dirty="0">
                <a:solidFill>
                  <a:srgbClr val="333333"/>
                </a:solidFill>
                <a:effectLst/>
                <a:latin typeface="Helvetica Neue"/>
              </a:rPr>
              <a:t>the belief and demonstration of confidence, hopefulness, and positive thinking regarding oneself, others, and one’s life situations in the past, present, and future. </a:t>
            </a:r>
          </a:p>
          <a:p>
            <a:endParaRPr lang="en-US" b="0" i="0" dirty="0">
              <a:solidFill>
                <a:srgbClr val="333333"/>
              </a:solidFill>
              <a:effectLst/>
              <a:latin typeface="Helvetica Neue"/>
            </a:endParaRPr>
          </a:p>
          <a:p>
            <a:r>
              <a:rPr lang="en-US" b="1" i="0" dirty="0">
                <a:solidFill>
                  <a:srgbClr val="333333"/>
                </a:solidFill>
                <a:effectLst/>
                <a:latin typeface="Helvetica Neue"/>
              </a:rPr>
              <a:t>Self-management:</a:t>
            </a:r>
            <a:r>
              <a:rPr lang="en-US" b="0" i="0" dirty="0">
                <a:solidFill>
                  <a:srgbClr val="333333"/>
                </a:solidFill>
                <a:effectLst/>
                <a:latin typeface="Helvetica Neue"/>
              </a:rPr>
              <a:t> the ability to manage emotions and behaviors across different situations and environments and to demonstrate agency as one works to set and achieve personal and collective goals.</a:t>
            </a:r>
          </a:p>
          <a:p>
            <a:endParaRPr lang="en-US" b="0" i="0" dirty="0">
              <a:solidFill>
                <a:srgbClr val="333333"/>
              </a:solidFill>
              <a:effectLst/>
              <a:latin typeface="Helvetica Neue"/>
            </a:endParaRPr>
          </a:p>
          <a:p>
            <a:r>
              <a:rPr lang="en-US" b="1" i="0" dirty="0">
                <a:solidFill>
                  <a:srgbClr val="333333"/>
                </a:solidFill>
                <a:effectLst/>
                <a:latin typeface="Helvetica Neue"/>
              </a:rPr>
              <a:t>Relationship Skills: </a:t>
            </a:r>
            <a:r>
              <a:rPr lang="en-US" b="0" i="0" dirty="0">
                <a:solidFill>
                  <a:srgbClr val="333333"/>
                </a:solidFill>
                <a:effectLst/>
                <a:latin typeface="Helvetica Neue"/>
              </a:rPr>
              <a:t>the abilities to establish and maintain healthy and positive relationships including effective communication, collaborative problem-solving, negotiating conflict, and demonstrating helpful and supportive behaviors. </a:t>
            </a:r>
          </a:p>
          <a:p>
            <a:endParaRPr lang="en-US" b="0" i="0" dirty="0">
              <a:solidFill>
                <a:srgbClr val="333333"/>
              </a:solidFill>
              <a:effectLst/>
              <a:latin typeface="Helvetica Neue"/>
            </a:endParaRPr>
          </a:p>
          <a:p>
            <a:r>
              <a:rPr lang="en-US" b="1" i="0" dirty="0">
                <a:solidFill>
                  <a:srgbClr val="333333"/>
                </a:solidFill>
                <a:effectLst/>
                <a:latin typeface="Helvetica Neue"/>
              </a:rPr>
              <a:t>Social Awareness: </a:t>
            </a:r>
            <a:r>
              <a:rPr lang="en-US" b="0" i="0" dirty="0">
                <a:solidFill>
                  <a:srgbClr val="333333"/>
                </a:solidFill>
                <a:effectLst/>
                <a:latin typeface="Helvetica Neue"/>
              </a:rPr>
              <a:t>the understanding of social norms for behavior; the ability to empathize with, respect, and take the perspectives of others; and the feeling of connection and belonging with family, peers, schools, and community groups.</a:t>
            </a:r>
            <a:endParaRPr lang="en-US" dirty="0"/>
          </a:p>
          <a:p>
            <a:endParaRPr lang="en-US" dirty="0"/>
          </a:p>
          <a:p>
            <a:r>
              <a:rPr lang="en-US" b="1" dirty="0"/>
              <a:t>Self-awareness:</a:t>
            </a:r>
            <a:r>
              <a:rPr lang="en-US" dirty="0"/>
              <a:t> </a:t>
            </a:r>
            <a:r>
              <a:rPr lang="en-US" b="0" i="0" dirty="0">
                <a:solidFill>
                  <a:srgbClr val="333333"/>
                </a:solidFill>
                <a:effectLst/>
                <a:latin typeface="Helvetica Neue"/>
              </a:rPr>
              <a:t>the ability to understand emotions, thoughts, and values and how they influence one’s behavior; recognize strengths and limitations; and develop healthy identities and a sense of purpose. </a:t>
            </a:r>
            <a:endParaRPr lang="en-US" dirty="0"/>
          </a:p>
          <a:p>
            <a:endParaRPr lang="en-US" dirty="0"/>
          </a:p>
          <a:p>
            <a:r>
              <a:rPr lang="en-US" b="1" dirty="0"/>
              <a:t>Responsible Decision-making: </a:t>
            </a:r>
            <a:r>
              <a:rPr lang="en-US" b="0" i="0" dirty="0">
                <a:solidFill>
                  <a:srgbClr val="333333"/>
                </a:solidFill>
                <a:effectLst/>
                <a:latin typeface="Helvetica Neue"/>
              </a:rPr>
              <a:t>the ability to make careful, reliable, and constructive choices about personal and social behavior that are appropriate across diverse situations; to consider the personal, social, and collective impact of one’s actions; and to demonstrate curiosity and an open-mindedness to learning. </a:t>
            </a:r>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8</a:t>
            </a:fld>
            <a:endParaRPr lang="en-US"/>
          </a:p>
        </p:txBody>
      </p:sp>
    </p:spTree>
    <p:extLst>
      <p:ext uri="{BB962C8B-B14F-4D97-AF65-F5344CB8AC3E}">
        <p14:creationId xmlns:p14="http://schemas.microsoft.com/office/powerpoint/2010/main" val="27997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dirty="0"/>
          </a:p>
          <a:p>
            <a:r>
              <a:rPr lang="en-US" sz="1200" b="0" dirty="0">
                <a:latin typeface="Arial" panose="020B0604020202020204" pitchFamily="34" charset="0"/>
                <a:cs typeface="Arial" panose="020B0604020202020204" pitchFamily="34" charset="0"/>
              </a:rPr>
              <a:t>These skills – Optimistic Thinking, Self-Management, Relationship skills, </a:t>
            </a:r>
            <a:r>
              <a:rPr lang="en-US" sz="1200" b="0" dirty="0" err="1">
                <a:latin typeface="Arial" panose="020B0604020202020204" pitchFamily="34" charset="0"/>
                <a:cs typeface="Arial" panose="020B0604020202020204" pitchFamily="34" charset="0"/>
              </a:rPr>
              <a:t>etc</a:t>
            </a:r>
            <a:r>
              <a:rPr lang="en-US" sz="1200" b="0" dirty="0">
                <a:latin typeface="Arial" panose="020B0604020202020204" pitchFamily="34" charset="0"/>
                <a:cs typeface="Arial" panose="020B0604020202020204" pitchFamily="34" charset="0"/>
              </a:rPr>
              <a:t> - </a:t>
            </a:r>
            <a:r>
              <a:rPr lang="en-US" b="0" dirty="0"/>
              <a:t>are </a:t>
            </a:r>
            <a:r>
              <a:rPr lang="en-US" b="0" dirty="0">
                <a:solidFill>
                  <a:schemeClr val="accent2"/>
                </a:solidFill>
              </a:rPr>
              <a:t>critical</a:t>
            </a:r>
            <a:r>
              <a:rPr lang="en-US" b="0" dirty="0"/>
              <a:t> for students to be successful inside and outside the classroom.</a:t>
            </a:r>
            <a:br>
              <a:rPr lang="en-US" dirty="0"/>
            </a:b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They are everyday observable behaviors that contribute to being a successful student, a successful classmate, a successful employee, volunteer, neighbor, human being.</a:t>
            </a:r>
          </a:p>
          <a:p>
            <a:endParaRPr lang="en-US" sz="1200" dirty="0">
              <a:latin typeface="Arial" panose="020B0604020202020204" pitchFamily="34" charset="0"/>
              <a:cs typeface="Arial" panose="020B0604020202020204" pitchFamily="34" charset="0"/>
            </a:endParaRPr>
          </a:p>
          <a:p>
            <a:r>
              <a:rPr lang="en-US" sz="1200" dirty="0">
                <a:latin typeface="Arial"/>
                <a:cs typeface="Arial"/>
              </a:rPr>
              <a:t>When students </a:t>
            </a:r>
            <a:r>
              <a:rPr lang="en-US" sz="1200" dirty="0">
                <a:latin typeface="Arial" panose="020B0604020202020204" pitchFamily="34" charset="0"/>
                <a:cs typeface="Arial" panose="020B0604020202020204" pitchFamily="34" charset="0"/>
              </a:rPr>
              <a:t>able to demonstrate these skills consistently and independently, we see positive results. Examples for each competency are listed in the green section of this image, and the blue text box below.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For example, Optimistic Thinking supports mental well-being. A student can still see a bright future despite challenges at school. Self-Management skills support a reduced amount of referrals because students can self-regulate and think before they act. Relationship skills contribute to improved attendance. Take a minute or so here to review the competencies and impacted areas on listed on this slide. </a:t>
            </a:r>
          </a:p>
          <a:p>
            <a:pPr>
              <a:defRPr/>
            </a:pPr>
            <a:endParaRPr lang="en-US" sz="1200" dirty="0">
              <a:latin typeface="Arial" panose="020B0604020202020204" pitchFamily="34" charset="0"/>
              <a:cs typeface="Arial" panose="020B0604020202020204" pitchFamily="34" charset="0"/>
            </a:endParaRPr>
          </a:p>
          <a:p>
            <a:endParaRPr lang="en-US" dirty="0"/>
          </a:p>
          <a:p>
            <a:r>
              <a:rPr lang="en-US" b="1" dirty="0"/>
              <a:t>(Click) Reflect: </a:t>
            </a:r>
            <a:r>
              <a:rPr lang="en-US" b="0" dirty="0"/>
              <a:t>As you review this slide, I encourage to reflect on which </a:t>
            </a:r>
            <a:r>
              <a:rPr lang="en-US" dirty="0"/>
              <a:t>of the competencies is resonating with you most right now given your work with students and families?  </a:t>
            </a:r>
          </a:p>
        </p:txBody>
      </p:sp>
      <p:sp>
        <p:nvSpPr>
          <p:cNvPr id="4" name="Slide Number Placeholder 3"/>
          <p:cNvSpPr>
            <a:spLocks noGrp="1"/>
          </p:cNvSpPr>
          <p:nvPr>
            <p:ph type="sldNum" sz="quarter" idx="5"/>
          </p:nvPr>
        </p:nvSpPr>
        <p:spPr/>
        <p:txBody>
          <a:bodyPr/>
          <a:lstStyle/>
          <a:p>
            <a:fld id="{F48421BB-A003-3F4F-9B85-D56C23132542}" type="slidenum">
              <a:rPr lang="en-US" smtClean="0"/>
              <a:t>9</a:t>
            </a:fld>
            <a:endParaRPr lang="en-US"/>
          </a:p>
        </p:txBody>
      </p:sp>
    </p:spTree>
    <p:extLst>
      <p:ext uri="{BB962C8B-B14F-4D97-AF65-F5344CB8AC3E}">
        <p14:creationId xmlns:p14="http://schemas.microsoft.com/office/powerpoint/2010/main" val="139261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25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FFF8EB"/>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FFF8E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11" name="Marcador de texto 3">
            <a:extLst>
              <a:ext uri="{FF2B5EF4-FFF2-40B4-BE49-F238E27FC236}">
                <a16:creationId xmlns:a16="http://schemas.microsoft.com/office/drawing/2014/main" id="{52091383-E9D5-EBBE-88D2-951572A53ADF}"/>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5BD8B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7" name="Imagen 6">
            <a:extLst>
              <a:ext uri="{FF2B5EF4-FFF2-40B4-BE49-F238E27FC236}">
                <a16:creationId xmlns:a16="http://schemas.microsoft.com/office/drawing/2014/main" id="{61B425AD-FB63-C6DC-EB42-78BA16BAF3BF}"/>
              </a:ext>
            </a:extLst>
          </p:cNvPr>
          <p:cNvPicPr>
            <a:picLocks noChangeAspect="1"/>
          </p:cNvPicPr>
          <p:nvPr userDrawn="1"/>
        </p:nvPicPr>
        <p:blipFill>
          <a:blip r:embed="rId2"/>
          <a:stretch>
            <a:fillRect/>
          </a:stretch>
        </p:blipFill>
        <p:spPr>
          <a:xfrm>
            <a:off x="629477" y="638399"/>
            <a:ext cx="1567313" cy="483964"/>
          </a:xfrm>
          <a:prstGeom prst="rect">
            <a:avLst/>
          </a:prstGeom>
        </p:spPr>
      </p:pic>
    </p:spTree>
    <p:extLst>
      <p:ext uri="{BB962C8B-B14F-4D97-AF65-F5344CB8AC3E}">
        <p14:creationId xmlns:p14="http://schemas.microsoft.com/office/powerpoint/2010/main" val="225389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30994F9-B842-75A8-DA28-CA69A50DA2C4}"/>
              </a:ext>
            </a:extLst>
          </p:cNvPr>
          <p:cNvSpPr>
            <a:spLocks noGrp="1"/>
          </p:cNvSpPr>
          <p:nvPr>
            <p:ph type="pic" idx="1"/>
          </p:nvPr>
        </p:nvSpPr>
        <p:spPr>
          <a:xfrm>
            <a:off x="5965266" y="1395882"/>
            <a:ext cx="5390121" cy="38476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FI"/>
          </a:p>
        </p:txBody>
      </p:sp>
      <p:sp>
        <p:nvSpPr>
          <p:cNvPr id="8" name="Rectángulo 7">
            <a:extLst>
              <a:ext uri="{FF2B5EF4-FFF2-40B4-BE49-F238E27FC236}">
                <a16:creationId xmlns:a16="http://schemas.microsoft.com/office/drawing/2014/main" id="{0AB7C22B-014D-F97B-E6D4-C072EC20245C}"/>
              </a:ext>
            </a:extLst>
          </p:cNvPr>
          <p:cNvSpPr/>
          <p:nvPr userDrawn="1"/>
        </p:nvSpPr>
        <p:spPr>
          <a:xfrm>
            <a:off x="1" y="0"/>
            <a:ext cx="5183188" cy="6858000"/>
          </a:xfrm>
          <a:prstGeom prst="rect">
            <a:avLst/>
          </a:prstGeom>
          <a:solidFill>
            <a:srgbClr val="FFC34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30E13686-348F-B406-F743-FA3277273401}"/>
              </a:ext>
            </a:extLst>
          </p:cNvPr>
          <p:cNvSpPr>
            <a:spLocks noGrp="1"/>
          </p:cNvSpPr>
          <p:nvPr>
            <p:ph type="title"/>
          </p:nvPr>
        </p:nvSpPr>
        <p:spPr>
          <a:xfrm>
            <a:off x="839788" y="1395883"/>
            <a:ext cx="3932237" cy="1600200"/>
          </a:xfrm>
        </p:spPr>
        <p:txBody>
          <a:bodyPr anchor="b"/>
          <a:lstStyle>
            <a:lvl1pPr>
              <a:defRPr sz="3200" b="1" i="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11" name="Marcador de texto 3">
            <a:extLst>
              <a:ext uri="{FF2B5EF4-FFF2-40B4-BE49-F238E27FC236}">
                <a16:creationId xmlns:a16="http://schemas.microsoft.com/office/drawing/2014/main" id="{88B2BDA0-316F-EE47-2838-C66E41624753}"/>
              </a:ext>
            </a:extLst>
          </p:cNvPr>
          <p:cNvSpPr>
            <a:spLocks noGrp="1"/>
          </p:cNvSpPr>
          <p:nvPr>
            <p:ph type="body" sz="half" idx="2"/>
          </p:nvPr>
        </p:nvSpPr>
        <p:spPr>
          <a:xfrm>
            <a:off x="839788" y="3493004"/>
            <a:ext cx="3932237" cy="956025"/>
          </a:xfrm>
        </p:spPr>
        <p:txBody>
          <a:bodyPr/>
          <a:lstStyle>
            <a:lvl1pPr marL="0" indent="0">
              <a:buNone/>
              <a:defRPr sz="16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Marcador de texto 3">
            <a:extLst>
              <a:ext uri="{FF2B5EF4-FFF2-40B4-BE49-F238E27FC236}">
                <a16:creationId xmlns:a16="http://schemas.microsoft.com/office/drawing/2014/main" id="{FC4EE8CA-4432-C737-E69E-F7059E222A0E}"/>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2" name="Imagen 1">
            <a:extLst>
              <a:ext uri="{FF2B5EF4-FFF2-40B4-BE49-F238E27FC236}">
                <a16:creationId xmlns:a16="http://schemas.microsoft.com/office/drawing/2014/main" id="{7C1BC7E4-C401-85B1-7425-118A9807AC09}"/>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5" name="Picture 4">
            <a:extLst>
              <a:ext uri="{FF2B5EF4-FFF2-40B4-BE49-F238E27FC236}">
                <a16:creationId xmlns:a16="http://schemas.microsoft.com/office/drawing/2014/main" id="{66E1D6F1-79D7-C9FE-FF99-E0503F1887A2}"/>
              </a:ext>
            </a:extLst>
          </p:cNvPr>
          <p:cNvPicPr>
            <a:picLocks noChangeAspect="1"/>
          </p:cNvPicPr>
          <p:nvPr userDrawn="1"/>
        </p:nvPicPr>
        <p:blipFill>
          <a:blip r:embed="rId3"/>
          <a:stretch>
            <a:fillRect/>
          </a:stretch>
        </p:blipFill>
        <p:spPr>
          <a:xfrm>
            <a:off x="304091" y="6001354"/>
            <a:ext cx="4581418" cy="418495"/>
          </a:xfrm>
          <a:prstGeom prst="rect">
            <a:avLst/>
          </a:prstGeom>
        </p:spPr>
      </p:pic>
    </p:spTree>
    <p:extLst>
      <p:ext uri="{BB962C8B-B14F-4D97-AF65-F5344CB8AC3E}">
        <p14:creationId xmlns:p14="http://schemas.microsoft.com/office/powerpoint/2010/main" val="4798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
    <p:bg>
      <p:bgPr>
        <a:solidFill>
          <a:srgbClr val="00325E"/>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7C10450-AC6B-E07A-EA0F-5A43B70CE0FB}"/>
              </a:ext>
            </a:extLst>
          </p:cNvPr>
          <p:cNvSpPr/>
          <p:nvPr userDrawn="1"/>
        </p:nvSpPr>
        <p:spPr>
          <a:xfrm>
            <a:off x="0" y="3936569"/>
            <a:ext cx="12191999" cy="2921431"/>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8EB"/>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F63AE8D-5B57-1976-B75A-7A146B600FAA}"/>
              </a:ext>
            </a:extLst>
          </p:cNvPr>
          <p:cNvSpPr>
            <a:spLocks noGrp="1"/>
          </p:cNvSpPr>
          <p:nvPr>
            <p:ph type="title" hasCustomPrompt="1"/>
          </p:nvPr>
        </p:nvSpPr>
        <p:spPr>
          <a:xfrm>
            <a:off x="3228975" y="4474894"/>
            <a:ext cx="7615238" cy="397752"/>
          </a:xfrm>
        </p:spPr>
        <p:txBody>
          <a:bodyPr anchor="t" anchorCtr="0">
            <a:normAutofit/>
          </a:bodyPr>
          <a:lstStyle>
            <a:lvl1pPr>
              <a:defRPr sz="2800" b="1" i="0" cap="all" spc="100" baseline="0">
                <a:solidFill>
                  <a:srgbClr val="00325E"/>
                </a:solidFill>
                <a:latin typeface="Arial" panose="020B0604020202020204" pitchFamily="34" charset="0"/>
                <a:cs typeface="Arial" panose="020B0604020202020204" pitchFamily="34" charset="0"/>
              </a:defRPr>
            </a:lvl1pPr>
          </a:lstStyle>
          <a:p>
            <a:r>
              <a:rPr lang="es-ES" err="1"/>
              <a:t>Name</a:t>
            </a:r>
            <a:r>
              <a:rPr lang="es-ES"/>
              <a:t> </a:t>
            </a:r>
            <a:r>
              <a:rPr lang="es-ES" err="1"/>
              <a:t>Lastname</a:t>
            </a:r>
            <a:endParaRPr lang="es-FI"/>
          </a:p>
        </p:txBody>
      </p:sp>
      <p:sp>
        <p:nvSpPr>
          <p:cNvPr id="9" name="Marcador de texto 3">
            <a:extLst>
              <a:ext uri="{FF2B5EF4-FFF2-40B4-BE49-F238E27FC236}">
                <a16:creationId xmlns:a16="http://schemas.microsoft.com/office/drawing/2014/main" id="{3589ABDD-2A43-C7AB-D33D-A8F1E71F14AF}"/>
              </a:ext>
            </a:extLst>
          </p:cNvPr>
          <p:cNvSpPr>
            <a:spLocks noGrp="1"/>
          </p:cNvSpPr>
          <p:nvPr>
            <p:ph type="body" sz="half" idx="2" hasCustomPrompt="1"/>
          </p:nvPr>
        </p:nvSpPr>
        <p:spPr>
          <a:xfrm>
            <a:off x="3692947" y="5278075"/>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err="1"/>
              <a:t>Email@email.com</a:t>
            </a:r>
            <a:endParaRPr lang="es-ES"/>
          </a:p>
        </p:txBody>
      </p:sp>
      <p:sp>
        <p:nvSpPr>
          <p:cNvPr id="10" name="Marcador de texto 3">
            <a:extLst>
              <a:ext uri="{FF2B5EF4-FFF2-40B4-BE49-F238E27FC236}">
                <a16:creationId xmlns:a16="http://schemas.microsoft.com/office/drawing/2014/main" id="{29DC1D1B-63B9-FCCF-A326-09EFB4780220}"/>
              </a:ext>
            </a:extLst>
          </p:cNvPr>
          <p:cNvSpPr>
            <a:spLocks noGrp="1"/>
          </p:cNvSpPr>
          <p:nvPr>
            <p:ph type="body" sz="half" idx="10" hasCustomPrompt="1"/>
          </p:nvPr>
        </p:nvSpPr>
        <p:spPr>
          <a:xfrm>
            <a:off x="3692947" y="5684490"/>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1 - 123 - 1234567</a:t>
            </a:r>
          </a:p>
        </p:txBody>
      </p:sp>
      <p:sp>
        <p:nvSpPr>
          <p:cNvPr id="12" name="Marcador de texto 3">
            <a:extLst>
              <a:ext uri="{FF2B5EF4-FFF2-40B4-BE49-F238E27FC236}">
                <a16:creationId xmlns:a16="http://schemas.microsoft.com/office/drawing/2014/main" id="{9B92E2C2-5F19-5DC9-D902-E3B3D3381C8D}"/>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3" name="Elipse 12">
            <a:extLst>
              <a:ext uri="{FF2B5EF4-FFF2-40B4-BE49-F238E27FC236}">
                <a16:creationId xmlns:a16="http://schemas.microsoft.com/office/drawing/2014/main" id="{A9C42249-F5BB-FE30-5D2B-DFBC05776D4C}"/>
              </a:ext>
            </a:extLst>
          </p:cNvPr>
          <p:cNvSpPr/>
          <p:nvPr userDrawn="1"/>
        </p:nvSpPr>
        <p:spPr>
          <a:xfrm>
            <a:off x="3287472" y="5278074"/>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7840E29A-28EB-3616-ACA6-48EB054FB465}"/>
              </a:ext>
            </a:extLst>
          </p:cNvPr>
          <p:cNvPicPr>
            <a:picLocks noChangeAspect="1"/>
          </p:cNvPicPr>
          <p:nvPr userDrawn="1"/>
        </p:nvPicPr>
        <p:blipFill>
          <a:blip r:embed="rId2"/>
          <a:stretch>
            <a:fillRect/>
          </a:stretch>
        </p:blipFill>
        <p:spPr>
          <a:xfrm>
            <a:off x="3362912" y="5368931"/>
            <a:ext cx="141987" cy="105346"/>
          </a:xfrm>
          <a:prstGeom prst="rect">
            <a:avLst/>
          </a:prstGeom>
        </p:spPr>
      </p:pic>
      <p:sp>
        <p:nvSpPr>
          <p:cNvPr id="16" name="Elipse 15">
            <a:extLst>
              <a:ext uri="{FF2B5EF4-FFF2-40B4-BE49-F238E27FC236}">
                <a16:creationId xmlns:a16="http://schemas.microsoft.com/office/drawing/2014/main" id="{BCFB8B9B-5C05-2754-BF56-4CDC639B6398}"/>
              </a:ext>
            </a:extLst>
          </p:cNvPr>
          <p:cNvSpPr/>
          <p:nvPr userDrawn="1"/>
        </p:nvSpPr>
        <p:spPr>
          <a:xfrm>
            <a:off x="3287472" y="5676770"/>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a:extLst>
              <a:ext uri="{FF2B5EF4-FFF2-40B4-BE49-F238E27FC236}">
                <a16:creationId xmlns:a16="http://schemas.microsoft.com/office/drawing/2014/main" id="{C8975D69-9A29-89CA-7689-0EFF6F622457}"/>
              </a:ext>
            </a:extLst>
          </p:cNvPr>
          <p:cNvSpPr/>
          <p:nvPr userDrawn="1"/>
        </p:nvSpPr>
        <p:spPr>
          <a:xfrm>
            <a:off x="3287472" y="5051411"/>
            <a:ext cx="1245705" cy="468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3E4CBB12-B5E9-401A-BC22-BB48224CB16F}"/>
              </a:ext>
            </a:extLst>
          </p:cNvPr>
          <p:cNvPicPr>
            <a:picLocks noChangeAspect="1"/>
          </p:cNvPicPr>
          <p:nvPr userDrawn="1"/>
        </p:nvPicPr>
        <p:blipFill>
          <a:blip r:embed="rId3"/>
          <a:stretch>
            <a:fillRect/>
          </a:stretch>
        </p:blipFill>
        <p:spPr>
          <a:xfrm>
            <a:off x="3362912" y="5753391"/>
            <a:ext cx="141986" cy="141986"/>
          </a:xfrm>
          <a:prstGeom prst="rect">
            <a:avLst/>
          </a:prstGeom>
        </p:spPr>
      </p:pic>
      <p:pic>
        <p:nvPicPr>
          <p:cNvPr id="4" name="Picture 3" descr="A white square with a black background&#10;&#10;Description automatically generated">
            <a:extLst>
              <a:ext uri="{FF2B5EF4-FFF2-40B4-BE49-F238E27FC236}">
                <a16:creationId xmlns:a16="http://schemas.microsoft.com/office/drawing/2014/main" id="{BAEB208C-6A0E-244B-B60B-208F445AD44B}"/>
              </a:ext>
            </a:extLst>
          </p:cNvPr>
          <p:cNvPicPr>
            <a:picLocks noChangeAspect="1"/>
          </p:cNvPicPr>
          <p:nvPr userDrawn="1"/>
        </p:nvPicPr>
        <p:blipFill>
          <a:blip r:embed="rId4">
            <a:alphaModFix amt="24000"/>
          </a:blip>
          <a:stretch>
            <a:fillRect/>
          </a:stretch>
        </p:blipFill>
        <p:spPr>
          <a:xfrm>
            <a:off x="298404" y="-543481"/>
            <a:ext cx="4856934" cy="4856934"/>
          </a:xfrm>
          <a:prstGeom prst="rect">
            <a:avLst/>
          </a:prstGeom>
        </p:spPr>
      </p:pic>
      <p:sp>
        <p:nvSpPr>
          <p:cNvPr id="21" name="Rectángulo redondeado 20">
            <a:extLst>
              <a:ext uri="{FF2B5EF4-FFF2-40B4-BE49-F238E27FC236}">
                <a16:creationId xmlns:a16="http://schemas.microsoft.com/office/drawing/2014/main" id="{26220717-BB0B-85F6-3D54-22914931A733}"/>
              </a:ext>
            </a:extLst>
          </p:cNvPr>
          <p:cNvSpPr/>
          <p:nvPr userDrawn="1"/>
        </p:nvSpPr>
        <p:spPr>
          <a:xfrm>
            <a:off x="773579" y="2652331"/>
            <a:ext cx="1953292" cy="2422511"/>
          </a:xfrm>
          <a:prstGeom prst="roundRect">
            <a:avLst>
              <a:gd name="adj" fmla="val 13323"/>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posición de imagen 22">
            <a:extLst>
              <a:ext uri="{FF2B5EF4-FFF2-40B4-BE49-F238E27FC236}">
                <a16:creationId xmlns:a16="http://schemas.microsoft.com/office/drawing/2014/main" id="{52FADA5B-7811-7CF3-626F-1EE34710FF5E}"/>
              </a:ext>
            </a:extLst>
          </p:cNvPr>
          <p:cNvSpPr>
            <a:spLocks noGrp="1"/>
          </p:cNvSpPr>
          <p:nvPr>
            <p:ph type="pic" sz="quarter" idx="12"/>
          </p:nvPr>
        </p:nvSpPr>
        <p:spPr>
          <a:xfrm>
            <a:off x="926659" y="2800823"/>
            <a:ext cx="1647131" cy="2125525"/>
          </a:xfrm>
        </p:spPr>
        <p:txBody>
          <a:bodyPr>
            <a:normAutofit/>
          </a:bodyPr>
          <a:lstStyle>
            <a:lvl1pPr>
              <a:defRPr sz="2000"/>
            </a:lvl1pPr>
          </a:lstStyle>
          <a:p>
            <a:r>
              <a:rPr lang="en-US"/>
              <a:t>Click icon to add picture</a:t>
            </a:r>
          </a:p>
        </p:txBody>
      </p:sp>
      <p:pic>
        <p:nvPicPr>
          <p:cNvPr id="3" name="Imagen 2">
            <a:extLst>
              <a:ext uri="{FF2B5EF4-FFF2-40B4-BE49-F238E27FC236}">
                <a16:creationId xmlns:a16="http://schemas.microsoft.com/office/drawing/2014/main" id="{CAC10D5B-1289-AC26-FA4E-2A4BC37EBE19}"/>
              </a:ext>
            </a:extLst>
          </p:cNvPr>
          <p:cNvPicPr>
            <a:picLocks noChangeAspect="1"/>
          </p:cNvPicPr>
          <p:nvPr userDrawn="1"/>
        </p:nvPicPr>
        <p:blipFill>
          <a:blip r:embed="rId5"/>
          <a:stretch>
            <a:fillRect/>
          </a:stretch>
        </p:blipFill>
        <p:spPr>
          <a:xfrm>
            <a:off x="7581362" y="828110"/>
            <a:ext cx="3637165" cy="1123105"/>
          </a:xfrm>
          <a:prstGeom prst="rect">
            <a:avLst/>
          </a:prstGeom>
        </p:spPr>
      </p:pic>
    </p:spTree>
    <p:extLst>
      <p:ext uri="{BB962C8B-B14F-4D97-AF65-F5344CB8AC3E}">
        <p14:creationId xmlns:p14="http://schemas.microsoft.com/office/powerpoint/2010/main" val="183152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EA7-317C-8E43-B1C5-166668EB7FE9}"/>
              </a:ext>
            </a:extLst>
          </p:cNvPr>
          <p:cNvSpPr>
            <a:spLocks noGrp="1"/>
          </p:cNvSpPr>
          <p:nvPr>
            <p:ph type="title"/>
          </p:nvPr>
        </p:nvSpPr>
        <p:spPr>
          <a:xfrm>
            <a:off x="1523385" y="278035"/>
            <a:ext cx="1011089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98DD6C5-787C-F846-96B5-BE9E7833255A}"/>
              </a:ext>
            </a:extLst>
          </p:cNvPr>
          <p:cNvSpPr>
            <a:spLocks noGrp="1"/>
          </p:cNvSpPr>
          <p:nvPr>
            <p:ph idx="1"/>
          </p:nvPr>
        </p:nvSpPr>
        <p:spPr/>
        <p:txBody>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FA5F6-755E-C84C-806D-5739C81BB0BE}"/>
              </a:ext>
            </a:extLst>
          </p:cNvPr>
          <p:cNvSpPr>
            <a:spLocks noGrp="1"/>
          </p:cNvSpPr>
          <p:nvPr>
            <p:ph type="dt" sz="half" idx="10"/>
          </p:nvPr>
        </p:nvSpPr>
        <p:spPr/>
        <p:txBody>
          <a:bodyPr/>
          <a:lstStyle/>
          <a:p>
            <a:fld id="{EC30FDCA-5CF5-A340-8236-0179E4B8B7D0}" type="datetime1">
              <a:rPr lang="en-US" smtClean="0"/>
              <a:t>4/22/2026</a:t>
            </a:fld>
            <a:endParaRPr lang="en-US"/>
          </a:p>
        </p:txBody>
      </p:sp>
      <p:sp>
        <p:nvSpPr>
          <p:cNvPr id="5" name="Footer Placeholder 4">
            <a:extLst>
              <a:ext uri="{FF2B5EF4-FFF2-40B4-BE49-F238E27FC236}">
                <a16:creationId xmlns:a16="http://schemas.microsoft.com/office/drawing/2014/main" id="{177EAB8B-8F05-3340-9371-D0FF8EDE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BA165-4D7B-1C48-8AD7-A0A69740D2F4}"/>
              </a:ext>
            </a:extLst>
          </p:cNvPr>
          <p:cNvSpPr>
            <a:spLocks noGrp="1"/>
          </p:cNvSpPr>
          <p:nvPr>
            <p:ph type="sldNum" sz="quarter" idx="12"/>
          </p:nvPr>
        </p:nvSpPr>
        <p:spPr/>
        <p:txBody>
          <a:bodyPr/>
          <a:lstStyle/>
          <a:p>
            <a:fld id="{56B643F4-0EEF-FE44-8654-4C1ABB04F7BF}" type="slidenum">
              <a:rPr lang="en-US" smtClean="0"/>
              <a:t>‹#›</a:t>
            </a:fld>
            <a:endParaRPr lang="en-US"/>
          </a:p>
        </p:txBody>
      </p:sp>
      <p:pic>
        <p:nvPicPr>
          <p:cNvPr id="7" name="Picture 6">
            <a:extLst>
              <a:ext uri="{FF2B5EF4-FFF2-40B4-BE49-F238E27FC236}">
                <a16:creationId xmlns:a16="http://schemas.microsoft.com/office/drawing/2014/main" id="{3BEB03CD-6617-C945-8A53-42D6040FC3A0}"/>
              </a:ext>
            </a:extLst>
          </p:cNvPr>
          <p:cNvPicPr>
            <a:picLocks noChangeAspect="1"/>
          </p:cNvPicPr>
          <p:nvPr userDrawn="1"/>
        </p:nvPicPr>
        <p:blipFill>
          <a:blip r:embed="rId2"/>
          <a:stretch>
            <a:fillRect/>
          </a:stretch>
        </p:blipFill>
        <p:spPr>
          <a:xfrm>
            <a:off x="472449" y="456812"/>
            <a:ext cx="945837" cy="945837"/>
          </a:xfrm>
          <a:prstGeom prst="rect">
            <a:avLst/>
          </a:prstGeom>
        </p:spPr>
      </p:pic>
    </p:spTree>
    <p:extLst>
      <p:ext uri="{BB962C8B-B14F-4D97-AF65-F5344CB8AC3E}">
        <p14:creationId xmlns:p14="http://schemas.microsoft.com/office/powerpoint/2010/main" val="1719125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6997" y="356616"/>
            <a:ext cx="10921019" cy="914400"/>
          </a:xfrm>
        </p:spPr>
        <p:txBody>
          <a:bodyPr anchor="ctr" anchorCtr="0"/>
          <a:lstStyle>
            <a:lvl1pPr>
              <a:defRPr>
                <a:solidFill>
                  <a:srgbClr val="002060"/>
                </a:solidFill>
                <a:latin typeface="+mn-lt"/>
              </a:defRPr>
            </a:lvl1pPr>
          </a:lstStyle>
          <a:p>
            <a:r>
              <a:rPr lang="en-US"/>
              <a:t>Click to edit Master title style</a:t>
            </a:r>
          </a:p>
        </p:txBody>
      </p:sp>
      <p:sp>
        <p:nvSpPr>
          <p:cNvPr id="4" name="Date Placeholder 3"/>
          <p:cNvSpPr>
            <a:spLocks noGrp="1"/>
          </p:cNvSpPr>
          <p:nvPr>
            <p:ph type="dt" sz="half" idx="10"/>
          </p:nvPr>
        </p:nvSpPr>
        <p:spPr/>
        <p:txBody>
          <a:bodyPr/>
          <a:lstStyle/>
          <a:p>
            <a:fld id="{1747CFBC-223D-4296-AA84-92133F314531}" type="datetime1">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4F56C-B10B-4C3B-92EE-68C194A72F7D}" type="slidenum">
              <a:rPr lang="en-US" smtClean="0"/>
              <a:t>‹#›</a:t>
            </a:fld>
            <a:endParaRPr lang="en-US"/>
          </a:p>
        </p:txBody>
      </p:sp>
      <p:sp>
        <p:nvSpPr>
          <p:cNvPr id="7" name="Text Placeholder 2">
            <a:extLst>
              <a:ext uri="{FF2B5EF4-FFF2-40B4-BE49-F238E27FC236}">
                <a16:creationId xmlns:a16="http://schemas.microsoft.com/office/drawing/2014/main" id="{560BD145-B52C-4CD2-BAFC-987C4FEFEF2C}"/>
              </a:ext>
            </a:extLst>
          </p:cNvPr>
          <p:cNvSpPr>
            <a:spLocks noGrp="1"/>
          </p:cNvSpPr>
          <p:nvPr>
            <p:ph idx="13"/>
          </p:nvPr>
        </p:nvSpPr>
        <p:spPr>
          <a:xfrm>
            <a:off x="636997" y="1747880"/>
            <a:ext cx="10941977" cy="4077567"/>
          </a:xfrm>
          <a:prstGeom prst="rect">
            <a:avLst/>
          </a:prstGeom>
        </p:spPr>
        <p:txBody>
          <a:bodyPr vert="horz" lIns="91440" tIns="45720" rIns="91440" bIns="45720" rtlCol="0">
            <a:normAutofit/>
          </a:bodyPr>
          <a:lstStyle>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1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F8EC"/>
        </a:solidFill>
        <a:effectLst/>
      </p:bgPr>
    </p:bg>
    <p:spTree>
      <p:nvGrpSpPr>
        <p:cNvPr id="1" name=""/>
        <p:cNvGrpSpPr/>
        <p:nvPr/>
      </p:nvGrpSpPr>
      <p:grpSpPr>
        <a:xfrm>
          <a:off x="0" y="0"/>
          <a:ext cx="0" cy="0"/>
          <a:chOff x="0" y="0"/>
          <a:chExt cx="0" cy="0"/>
        </a:xfrm>
      </p:grpSpPr>
      <p:pic>
        <p:nvPicPr>
          <p:cNvPr id="13" name="Picture 12" descr="A green crescent moon with black background&#10;&#10;Description automatically generated">
            <a:extLst>
              <a:ext uri="{FF2B5EF4-FFF2-40B4-BE49-F238E27FC236}">
                <a16:creationId xmlns:a16="http://schemas.microsoft.com/office/drawing/2014/main" id="{235535AD-1809-D9EB-FF37-9B05B745F4DB}"/>
              </a:ext>
            </a:extLst>
          </p:cNvPr>
          <p:cNvPicPr>
            <a:picLocks noChangeAspect="1"/>
          </p:cNvPicPr>
          <p:nvPr userDrawn="1"/>
        </p:nvPicPr>
        <p:blipFill>
          <a:blip r:embed="rId2">
            <a:alphaModFix amt="23000"/>
          </a:blip>
          <a:stretch>
            <a:fillRect/>
          </a:stretch>
        </p:blipFill>
        <p:spPr>
          <a:xfrm rot="18030488">
            <a:off x="4636754" y="961017"/>
            <a:ext cx="2760668" cy="5486391"/>
          </a:xfrm>
          <a:prstGeom prst="rect">
            <a:avLst/>
          </a:prstGeom>
        </p:spPr>
      </p:pic>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00325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7" name="Marcador de texto 3">
            <a:extLst>
              <a:ext uri="{FF2B5EF4-FFF2-40B4-BE49-F238E27FC236}">
                <a16:creationId xmlns:a16="http://schemas.microsoft.com/office/drawing/2014/main" id="{2D6A0577-BC5B-A562-1C80-02C393DA7AE7}"/>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9" name="Picture 8" descr="A blue and green text on a black background&#10;&#10;Description automatically generated">
            <a:extLst>
              <a:ext uri="{FF2B5EF4-FFF2-40B4-BE49-F238E27FC236}">
                <a16:creationId xmlns:a16="http://schemas.microsoft.com/office/drawing/2014/main" id="{B78D8DC7-CAD1-5181-FA99-8810AE3BE60A}"/>
              </a:ext>
            </a:extLst>
          </p:cNvPr>
          <p:cNvPicPr>
            <a:picLocks noChangeAspect="1"/>
          </p:cNvPicPr>
          <p:nvPr userDrawn="1"/>
        </p:nvPicPr>
        <p:blipFill>
          <a:blip r:embed="rId3"/>
          <a:stretch>
            <a:fillRect/>
          </a:stretch>
        </p:blipFill>
        <p:spPr>
          <a:xfrm>
            <a:off x="739775" y="352426"/>
            <a:ext cx="1568450" cy="482600"/>
          </a:xfrm>
          <a:prstGeom prst="rect">
            <a:avLst/>
          </a:prstGeom>
        </p:spPr>
      </p:pic>
    </p:spTree>
    <p:extLst>
      <p:ext uri="{BB962C8B-B14F-4D97-AF65-F5344CB8AC3E}">
        <p14:creationId xmlns:p14="http://schemas.microsoft.com/office/powerpoint/2010/main" val="42003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chemeClr val="bg1"/>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2"/>
              </a:buClr>
              <a:defRPr sz="2400"/>
            </a:lvl1pPr>
            <a:lvl2pPr>
              <a:buClr>
                <a:schemeClr val="accent2"/>
              </a:buClr>
              <a:defRPr sz="2000"/>
            </a:lvl2pPr>
            <a:lvl3pPr>
              <a:buClr>
                <a:schemeClr val="accent2"/>
              </a:buClr>
              <a:defRPr sz="1600"/>
            </a:lvl3pPr>
            <a:lvl4pPr>
              <a:buClr>
                <a:schemeClr val="accent2"/>
              </a:buClr>
              <a:defRPr sz="12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6" name="Picture 5" descr="A white square with a black background&#10;&#10;Description automatically generated">
            <a:extLst>
              <a:ext uri="{FF2B5EF4-FFF2-40B4-BE49-F238E27FC236}">
                <a16:creationId xmlns:a16="http://schemas.microsoft.com/office/drawing/2014/main" id="{6130C7B4-4DB4-4027-ADDB-0D484EB1E956}"/>
              </a:ext>
            </a:extLst>
          </p:cNvPr>
          <p:cNvPicPr>
            <a:picLocks noChangeAspect="1"/>
          </p:cNvPicPr>
          <p:nvPr userDrawn="1"/>
        </p:nvPicPr>
        <p:blipFill>
          <a:blip r:embed="rId3"/>
          <a:stretch>
            <a:fillRect/>
          </a:stretch>
        </p:blipFill>
        <p:spPr>
          <a:xfrm>
            <a:off x="460462" y="475965"/>
            <a:ext cx="529319" cy="529319"/>
          </a:xfrm>
          <a:prstGeom prst="rect">
            <a:avLst/>
          </a:prstGeom>
        </p:spPr>
      </p:pic>
    </p:spTree>
    <p:extLst>
      <p:ext uri="{BB962C8B-B14F-4D97-AF65-F5344CB8AC3E}">
        <p14:creationId xmlns:p14="http://schemas.microsoft.com/office/powerpoint/2010/main" val="357138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6"/>
              </a:buClr>
              <a:defRPr sz="2400"/>
            </a:lvl1pPr>
            <a:lvl2pPr>
              <a:buClr>
                <a:schemeClr val="accent6"/>
              </a:buClr>
              <a:defRPr sz="2000"/>
            </a:lvl2pPr>
            <a:lvl3pPr>
              <a:buClr>
                <a:schemeClr val="accent6"/>
              </a:buClr>
              <a:defRPr sz="1600"/>
            </a:lvl3pPr>
            <a:lvl4pPr>
              <a:buClr>
                <a:schemeClr val="accent6"/>
              </a:buClr>
              <a:defRPr sz="1200"/>
            </a:lvl4pPr>
            <a:lvl5pPr>
              <a:buClr>
                <a:schemeClr val="accent6"/>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5" name="Picture 4" descr="A blue square with a black background&#10;&#10;Description automatically generated">
            <a:extLst>
              <a:ext uri="{FF2B5EF4-FFF2-40B4-BE49-F238E27FC236}">
                <a16:creationId xmlns:a16="http://schemas.microsoft.com/office/drawing/2014/main" id="{B7B9C3E9-0D0E-EAA2-14BB-19382CA72E96}"/>
              </a:ext>
            </a:extLst>
          </p:cNvPr>
          <p:cNvPicPr>
            <a:picLocks noChangeAspect="1"/>
          </p:cNvPicPr>
          <p:nvPr userDrawn="1"/>
        </p:nvPicPr>
        <p:blipFill>
          <a:blip r:embed="rId3"/>
          <a:stretch>
            <a:fillRect/>
          </a:stretch>
        </p:blipFill>
        <p:spPr>
          <a:xfrm>
            <a:off x="526602" y="435695"/>
            <a:ext cx="623195" cy="623195"/>
          </a:xfrm>
          <a:prstGeom prst="rect">
            <a:avLst/>
          </a:prstGeom>
        </p:spPr>
      </p:pic>
    </p:spTree>
    <p:extLst>
      <p:ext uri="{BB962C8B-B14F-4D97-AF65-F5344CB8AC3E}">
        <p14:creationId xmlns:p14="http://schemas.microsoft.com/office/powerpoint/2010/main" val="3754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chemeClr val="bg1"/>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5BD8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6858000"/>
          </a:xfrm>
        </p:spPr>
        <p:txBody>
          <a:bodyPr/>
          <a:lstStyle/>
          <a:p>
            <a:r>
              <a:rPr lang="en-US"/>
              <a:t>Click icon to add picture</a:t>
            </a:r>
          </a:p>
        </p:txBody>
      </p:sp>
      <p:pic>
        <p:nvPicPr>
          <p:cNvPr id="5" name="Imagen 4">
            <a:extLst>
              <a:ext uri="{FF2B5EF4-FFF2-40B4-BE49-F238E27FC236}">
                <a16:creationId xmlns:a16="http://schemas.microsoft.com/office/drawing/2014/main" id="{DBA0EA6C-DBA2-CAA2-DBA6-E981BD8E05EF}"/>
              </a:ext>
            </a:extLst>
          </p:cNvPr>
          <p:cNvPicPr>
            <a:picLocks noChangeAspect="1"/>
          </p:cNvPicPr>
          <p:nvPr userDrawn="1"/>
        </p:nvPicPr>
        <p:blipFill>
          <a:blip r:embed="rId2"/>
          <a:stretch>
            <a:fillRect/>
          </a:stretch>
        </p:blipFill>
        <p:spPr>
          <a:xfrm>
            <a:off x="629477" y="638399"/>
            <a:ext cx="1087811" cy="335901"/>
          </a:xfrm>
          <a:prstGeom prst="rect">
            <a:avLst/>
          </a:prstGeom>
        </p:spPr>
      </p:pic>
      <p:pic>
        <p:nvPicPr>
          <p:cNvPr id="6" name="Picture 5" descr="A green crescent moon with black background&#10;&#10;Description automatically generated">
            <a:extLst>
              <a:ext uri="{FF2B5EF4-FFF2-40B4-BE49-F238E27FC236}">
                <a16:creationId xmlns:a16="http://schemas.microsoft.com/office/drawing/2014/main" id="{07F8DB8B-0A91-A3FC-2541-6F808600429C}"/>
              </a:ext>
            </a:extLst>
          </p:cNvPr>
          <p:cNvPicPr>
            <a:picLocks noChangeAspect="1"/>
          </p:cNvPicPr>
          <p:nvPr userDrawn="1"/>
        </p:nvPicPr>
        <p:blipFill>
          <a:blip r:embed="rId3"/>
          <a:stretch>
            <a:fillRect/>
          </a:stretch>
        </p:blipFill>
        <p:spPr>
          <a:xfrm rot="18383945">
            <a:off x="286300" y="5624239"/>
            <a:ext cx="686353" cy="1364018"/>
          </a:xfrm>
          <a:prstGeom prst="rect">
            <a:avLst/>
          </a:prstGeom>
        </p:spPr>
      </p:pic>
    </p:spTree>
    <p:extLst>
      <p:ext uri="{BB962C8B-B14F-4D97-AF65-F5344CB8AC3E}">
        <p14:creationId xmlns:p14="http://schemas.microsoft.com/office/powerpoint/2010/main" val="231316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rgbClr val="00325E"/>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rgbClr val="00325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4448900"/>
          </a:xfrm>
        </p:spPr>
        <p:txBody>
          <a:bodyPr/>
          <a:lstStyle/>
          <a:p>
            <a:r>
              <a:rPr lang="en-US"/>
              <a:t>Click icon to add picture</a:t>
            </a:r>
          </a:p>
        </p:txBody>
      </p:sp>
      <p:sp>
        <p:nvSpPr>
          <p:cNvPr id="5" name="Marcador de texto 3">
            <a:extLst>
              <a:ext uri="{FF2B5EF4-FFF2-40B4-BE49-F238E27FC236}">
                <a16:creationId xmlns:a16="http://schemas.microsoft.com/office/drawing/2014/main" id="{9373BF6A-CB9E-D139-35DC-68682E01250A}"/>
              </a:ext>
            </a:extLst>
          </p:cNvPr>
          <p:cNvSpPr>
            <a:spLocks noGrp="1"/>
          </p:cNvSpPr>
          <p:nvPr>
            <p:ph type="body" sz="half" idx="2"/>
          </p:nvPr>
        </p:nvSpPr>
        <p:spPr>
          <a:xfrm>
            <a:off x="6529388" y="5039450"/>
            <a:ext cx="4824412" cy="78740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Marcador de texto 3">
            <a:extLst>
              <a:ext uri="{FF2B5EF4-FFF2-40B4-BE49-F238E27FC236}">
                <a16:creationId xmlns:a16="http://schemas.microsoft.com/office/drawing/2014/main" id="{4D465018-CCA3-C100-BE12-0676085AC4A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0" name="Picture 9" descr="A blue and green text on a black background&#10;&#10;Description automatically generated">
            <a:extLst>
              <a:ext uri="{FF2B5EF4-FFF2-40B4-BE49-F238E27FC236}">
                <a16:creationId xmlns:a16="http://schemas.microsoft.com/office/drawing/2014/main" id="{3C7956CF-E872-D4E9-6E8B-643145A42AAD}"/>
              </a:ext>
            </a:extLst>
          </p:cNvPr>
          <p:cNvPicPr>
            <a:picLocks noChangeAspect="1"/>
          </p:cNvPicPr>
          <p:nvPr userDrawn="1"/>
        </p:nvPicPr>
        <p:blipFill>
          <a:blip r:embed="rId2"/>
          <a:stretch>
            <a:fillRect/>
          </a:stretch>
        </p:blipFill>
        <p:spPr>
          <a:xfrm>
            <a:off x="831850" y="574953"/>
            <a:ext cx="1256493" cy="386613"/>
          </a:xfrm>
          <a:prstGeom prst="rect">
            <a:avLst/>
          </a:prstGeom>
        </p:spPr>
      </p:pic>
      <p:pic>
        <p:nvPicPr>
          <p:cNvPr id="13" name="Picture 12" descr="A blue flower on a black background&#10;&#10;Description automatically generated">
            <a:extLst>
              <a:ext uri="{FF2B5EF4-FFF2-40B4-BE49-F238E27FC236}">
                <a16:creationId xmlns:a16="http://schemas.microsoft.com/office/drawing/2014/main" id="{826A92AC-3FFC-B7B9-19A2-5EC0A1BA8A06}"/>
              </a:ext>
            </a:extLst>
          </p:cNvPr>
          <p:cNvPicPr>
            <a:picLocks noChangeAspect="1"/>
          </p:cNvPicPr>
          <p:nvPr userDrawn="1"/>
        </p:nvPicPr>
        <p:blipFill>
          <a:blip r:embed="rId3"/>
          <a:stretch>
            <a:fillRect/>
          </a:stretch>
        </p:blipFill>
        <p:spPr>
          <a:xfrm>
            <a:off x="203427" y="5971382"/>
            <a:ext cx="723900" cy="800100"/>
          </a:xfrm>
          <a:prstGeom prst="rect">
            <a:avLst/>
          </a:prstGeom>
        </p:spPr>
      </p:pic>
    </p:spTree>
    <p:extLst>
      <p:ext uri="{BB962C8B-B14F-4D97-AF65-F5344CB8AC3E}">
        <p14:creationId xmlns:p14="http://schemas.microsoft.com/office/powerpoint/2010/main" val="64740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2C0E8DF5-DB6A-77A6-0319-6DB4F928BD47}"/>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8" name="Título 1">
            <a:extLst>
              <a:ext uri="{FF2B5EF4-FFF2-40B4-BE49-F238E27FC236}">
                <a16:creationId xmlns:a16="http://schemas.microsoft.com/office/drawing/2014/main" id="{21B7EB64-D35B-5709-001D-1E34ABB31B8B}"/>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pic>
        <p:nvPicPr>
          <p:cNvPr id="4" name="Picture 3" descr="A blue square with a black background&#10;&#10;Description automatically generated">
            <a:extLst>
              <a:ext uri="{FF2B5EF4-FFF2-40B4-BE49-F238E27FC236}">
                <a16:creationId xmlns:a16="http://schemas.microsoft.com/office/drawing/2014/main" id="{F6194B9A-C0D9-C392-0AB2-DD9FB0A1FA1E}"/>
              </a:ext>
            </a:extLst>
          </p:cNvPr>
          <p:cNvPicPr>
            <a:picLocks noChangeAspect="1"/>
          </p:cNvPicPr>
          <p:nvPr userDrawn="1"/>
        </p:nvPicPr>
        <p:blipFill>
          <a:blip r:embed="rId2"/>
          <a:stretch>
            <a:fillRect/>
          </a:stretch>
        </p:blipFill>
        <p:spPr>
          <a:xfrm>
            <a:off x="462281" y="380444"/>
            <a:ext cx="624840" cy="624840"/>
          </a:xfrm>
          <a:prstGeom prst="rect">
            <a:avLst/>
          </a:prstGeom>
        </p:spPr>
      </p:pic>
      <p:pic>
        <p:nvPicPr>
          <p:cNvPr id="6" name="Picture 5" descr="A yellow half of a fruit&#10;&#10;Description automatically generated">
            <a:extLst>
              <a:ext uri="{FF2B5EF4-FFF2-40B4-BE49-F238E27FC236}">
                <a16:creationId xmlns:a16="http://schemas.microsoft.com/office/drawing/2014/main" id="{AFDBEE23-2840-457A-F158-BED506BDE796}"/>
              </a:ext>
            </a:extLst>
          </p:cNvPr>
          <p:cNvPicPr>
            <a:picLocks noChangeAspect="1"/>
          </p:cNvPicPr>
          <p:nvPr userDrawn="1"/>
        </p:nvPicPr>
        <p:blipFill>
          <a:blip r:embed="rId3">
            <a:alphaModFix amt="23000"/>
          </a:blip>
          <a:stretch>
            <a:fillRect/>
          </a:stretch>
        </p:blipFill>
        <p:spPr>
          <a:xfrm>
            <a:off x="0" y="3429000"/>
            <a:ext cx="3429000" cy="3733800"/>
          </a:xfrm>
          <a:prstGeom prst="rect">
            <a:avLst/>
          </a:prstGeom>
        </p:spPr>
      </p:pic>
      <p:pic>
        <p:nvPicPr>
          <p:cNvPr id="9" name="Picture 8" descr="An orange star on a black background&#10;&#10;Description automatically generated">
            <a:extLst>
              <a:ext uri="{FF2B5EF4-FFF2-40B4-BE49-F238E27FC236}">
                <a16:creationId xmlns:a16="http://schemas.microsoft.com/office/drawing/2014/main" id="{C142DB56-DC6F-09E9-73F4-AEE1270C093F}"/>
              </a:ext>
            </a:extLst>
          </p:cNvPr>
          <p:cNvPicPr>
            <a:picLocks noChangeAspect="1"/>
          </p:cNvPicPr>
          <p:nvPr userDrawn="1"/>
        </p:nvPicPr>
        <p:blipFill>
          <a:blip r:embed="rId4">
            <a:alphaModFix amt="24000"/>
          </a:blip>
          <a:stretch>
            <a:fillRect/>
          </a:stretch>
        </p:blipFill>
        <p:spPr>
          <a:xfrm>
            <a:off x="10091872" y="-813458"/>
            <a:ext cx="2650853" cy="2650853"/>
          </a:xfrm>
          <a:prstGeom prst="rect">
            <a:avLst/>
          </a:prstGeom>
        </p:spPr>
      </p:pic>
    </p:spTree>
    <p:extLst>
      <p:ext uri="{BB962C8B-B14F-4D97-AF65-F5344CB8AC3E}">
        <p14:creationId xmlns:p14="http://schemas.microsoft.com/office/powerpoint/2010/main" val="6004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CA23146-E241-097B-2FAE-F66051F14E65}"/>
              </a:ext>
            </a:extLst>
          </p:cNvPr>
          <p:cNvSpPr/>
          <p:nvPr userDrawn="1"/>
        </p:nvSpPr>
        <p:spPr>
          <a:xfrm>
            <a:off x="1" y="0"/>
            <a:ext cx="5183188"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7216B045-33D3-6308-3A2C-6777560B33A1}"/>
              </a:ext>
            </a:extLst>
          </p:cNvPr>
          <p:cNvSpPr>
            <a:spLocks noGrp="1"/>
          </p:cNvSpPr>
          <p:nvPr>
            <p:ph type="title"/>
          </p:nvPr>
        </p:nvSpPr>
        <p:spPr>
          <a:xfrm>
            <a:off x="839788" y="1395883"/>
            <a:ext cx="3932237" cy="1600200"/>
          </a:xfrm>
        </p:spPr>
        <p:txBody>
          <a:bodyPr anchor="b"/>
          <a:lstStyle>
            <a:lvl1pPr>
              <a:defRPr sz="3200" b="1" i="0">
                <a:solidFill>
                  <a:srgbClr val="FFF8EC"/>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4" name="Marcador de texto 3">
            <a:extLst>
              <a:ext uri="{FF2B5EF4-FFF2-40B4-BE49-F238E27FC236}">
                <a16:creationId xmlns:a16="http://schemas.microsoft.com/office/drawing/2014/main" id="{4CECE5A6-FB5A-43A4-D885-A71216FDD8B4}"/>
              </a:ext>
            </a:extLst>
          </p:cNvPr>
          <p:cNvSpPr>
            <a:spLocks noGrp="1"/>
          </p:cNvSpPr>
          <p:nvPr>
            <p:ph type="body" sz="half" idx="2"/>
          </p:nvPr>
        </p:nvSpPr>
        <p:spPr>
          <a:xfrm>
            <a:off x="839788" y="3493004"/>
            <a:ext cx="3932237" cy="956025"/>
          </a:xfrm>
        </p:spPr>
        <p:txBody>
          <a:bodyPr/>
          <a:lstStyle>
            <a:lvl1pPr marL="0" indent="0">
              <a:buNone/>
              <a:defRPr sz="1600">
                <a:solidFill>
                  <a:srgbClr val="FFF8E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Marcador de contenido 2">
            <a:extLst>
              <a:ext uri="{FF2B5EF4-FFF2-40B4-BE49-F238E27FC236}">
                <a16:creationId xmlns:a16="http://schemas.microsoft.com/office/drawing/2014/main" id="{1F4D97B4-24BE-D4C9-ABB7-6BDC099E4CA2}"/>
              </a:ext>
            </a:extLst>
          </p:cNvPr>
          <p:cNvSpPr>
            <a:spLocks noGrp="1"/>
          </p:cNvSpPr>
          <p:nvPr>
            <p:ph idx="1"/>
          </p:nvPr>
        </p:nvSpPr>
        <p:spPr>
          <a:xfrm>
            <a:off x="6096000" y="987425"/>
            <a:ext cx="5259387" cy="4873625"/>
          </a:xfrm>
        </p:spPr>
        <p:txBody>
          <a:bodyPr/>
          <a:lstStyle>
            <a:lvl1pPr>
              <a:buClr>
                <a:schemeClr val="accent2"/>
              </a:buClr>
              <a:defRPr sz="2000"/>
            </a:lvl1pPr>
            <a:lvl2pPr>
              <a:buClr>
                <a:schemeClr val="accent2"/>
              </a:buClr>
              <a:defRPr sz="1600"/>
            </a:lvl2pPr>
            <a:lvl3pPr>
              <a:buClr>
                <a:schemeClr val="accent2"/>
              </a:buClr>
              <a:defRPr sz="1200"/>
            </a:lvl3pPr>
            <a:lvl4pPr>
              <a:buClr>
                <a:schemeClr val="accent2"/>
              </a:buClr>
              <a:defRPr sz="1000"/>
            </a:lvl4pPr>
            <a:lvl5pPr>
              <a:buClr>
                <a:schemeClr val="accent2"/>
              </a:buClr>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3" name="Marcador de texto 3">
            <a:extLst>
              <a:ext uri="{FF2B5EF4-FFF2-40B4-BE49-F238E27FC236}">
                <a16:creationId xmlns:a16="http://schemas.microsoft.com/office/drawing/2014/main" id="{81AB94B0-1CA4-9E0F-5D63-8BCF73F23B3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5" name="Marcador de posición de imagen 14">
            <a:extLst>
              <a:ext uri="{FF2B5EF4-FFF2-40B4-BE49-F238E27FC236}">
                <a16:creationId xmlns:a16="http://schemas.microsoft.com/office/drawing/2014/main" id="{BD82E156-1DA9-07DA-8A95-A0628FD2D817}"/>
              </a:ext>
            </a:extLst>
          </p:cNvPr>
          <p:cNvSpPr>
            <a:spLocks noGrp="1"/>
          </p:cNvSpPr>
          <p:nvPr>
            <p:ph type="pic" sz="quarter" idx="12"/>
          </p:nvPr>
        </p:nvSpPr>
        <p:spPr>
          <a:xfrm>
            <a:off x="839788" y="4972050"/>
            <a:ext cx="3932237" cy="1285875"/>
          </a:xfrm>
        </p:spPr>
        <p:txBody>
          <a:bodyPr>
            <a:normAutofit/>
          </a:bodyPr>
          <a:lstStyle>
            <a:lvl1pPr>
              <a:defRPr sz="2000"/>
            </a:lvl1pPr>
          </a:lstStyle>
          <a:p>
            <a:r>
              <a:rPr lang="en-US"/>
              <a:t>Click icon to add picture</a:t>
            </a:r>
          </a:p>
        </p:txBody>
      </p:sp>
      <p:pic>
        <p:nvPicPr>
          <p:cNvPr id="6" name="Imagen 5">
            <a:extLst>
              <a:ext uri="{FF2B5EF4-FFF2-40B4-BE49-F238E27FC236}">
                <a16:creationId xmlns:a16="http://schemas.microsoft.com/office/drawing/2014/main" id="{7F68B8AE-80FF-F1B9-0832-8322C805549C}"/>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7" name="Picture 6" descr="A yellow and black sun&#10;&#10;Description automatically generated">
            <a:extLst>
              <a:ext uri="{FF2B5EF4-FFF2-40B4-BE49-F238E27FC236}">
                <a16:creationId xmlns:a16="http://schemas.microsoft.com/office/drawing/2014/main" id="{4D0D9D0E-07CD-7FC4-50D4-AFD525D2712B}"/>
              </a:ext>
            </a:extLst>
          </p:cNvPr>
          <p:cNvPicPr>
            <a:picLocks noChangeAspect="1"/>
          </p:cNvPicPr>
          <p:nvPr userDrawn="1"/>
        </p:nvPicPr>
        <p:blipFill>
          <a:blip r:embed="rId3">
            <a:alphaModFix amt="25000"/>
          </a:blip>
          <a:stretch>
            <a:fillRect/>
          </a:stretch>
        </p:blipFill>
        <p:spPr>
          <a:xfrm>
            <a:off x="-73023" y="4219303"/>
            <a:ext cx="1550100" cy="3632834"/>
          </a:xfrm>
          <a:prstGeom prst="rect">
            <a:avLst/>
          </a:prstGeom>
        </p:spPr>
      </p:pic>
    </p:spTree>
    <p:extLst>
      <p:ext uri="{BB962C8B-B14F-4D97-AF65-F5344CB8AC3E}">
        <p14:creationId xmlns:p14="http://schemas.microsoft.com/office/powerpoint/2010/main" val="35005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6EFFE1-6EDA-7781-040F-856DA3117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FI"/>
          </a:p>
        </p:txBody>
      </p:sp>
      <p:sp>
        <p:nvSpPr>
          <p:cNvPr id="3" name="Marcador de texto 2">
            <a:extLst>
              <a:ext uri="{FF2B5EF4-FFF2-40B4-BE49-F238E27FC236}">
                <a16:creationId xmlns:a16="http://schemas.microsoft.com/office/drawing/2014/main" id="{730AEE55-24B9-317D-3DAF-604F5678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FI"/>
          </a:p>
        </p:txBody>
      </p:sp>
      <p:sp>
        <p:nvSpPr>
          <p:cNvPr id="4" name="Marcador de fecha 3">
            <a:extLst>
              <a:ext uri="{FF2B5EF4-FFF2-40B4-BE49-F238E27FC236}">
                <a16:creationId xmlns:a16="http://schemas.microsoft.com/office/drawing/2014/main" id="{22D4D1EC-063D-906C-EBD5-3CE9B6DE4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3FAA60E5-60DB-944E-A838-5D6926DC028E}" type="datetimeFigureOut">
              <a:rPr lang="es-FI" smtClean="0"/>
              <a:pPr/>
              <a:t>04/22/2026</a:t>
            </a:fld>
            <a:endParaRPr lang="es-FI"/>
          </a:p>
        </p:txBody>
      </p:sp>
      <p:sp>
        <p:nvSpPr>
          <p:cNvPr id="5" name="Marcador de pie de página 4">
            <a:extLst>
              <a:ext uri="{FF2B5EF4-FFF2-40B4-BE49-F238E27FC236}">
                <a16:creationId xmlns:a16="http://schemas.microsoft.com/office/drawing/2014/main" id="{04652B55-5C57-EF47-41D7-869293357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s-FI"/>
          </a:p>
        </p:txBody>
      </p:sp>
      <p:sp>
        <p:nvSpPr>
          <p:cNvPr id="6" name="Marcador de número de diapositiva 5">
            <a:extLst>
              <a:ext uri="{FF2B5EF4-FFF2-40B4-BE49-F238E27FC236}">
                <a16:creationId xmlns:a16="http://schemas.microsoft.com/office/drawing/2014/main" id="{3771F779-E1B7-89D3-D025-C2F109C75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18013494-8289-2643-B86E-588EA5B8156F}" type="slidenum">
              <a:rPr lang="es-FI" smtClean="0"/>
              <a:pPr/>
              <a:t>‹#›</a:t>
            </a:fld>
            <a:endParaRPr lang="es-FI"/>
          </a:p>
        </p:txBody>
      </p:sp>
    </p:spTree>
    <p:extLst>
      <p:ext uri="{BB962C8B-B14F-4D97-AF65-F5344CB8AC3E}">
        <p14:creationId xmlns:p14="http://schemas.microsoft.com/office/powerpoint/2010/main" val="2552020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1" r:id="rId5"/>
    <p:sldLayoutId id="2147483661" r:id="rId6"/>
    <p:sldLayoutId id="2147483654" r:id="rId7"/>
    <p:sldLayoutId id="2147483655" r:id="rId8"/>
    <p:sldLayoutId id="2147483656" r:id="rId9"/>
    <p:sldLayoutId id="2147483657"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video" Target="https://www.youtube.com/embed/yiZkk4xdANg?feature=oembed" TargetMode="Externa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video" Target="https://www.youtube.com/embed/EWt1YMYDLLs?feature=oembed" TargetMode="Externa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video" Target="https://www.youtube.com/embed/jDuygY5j0P4?feature=oembed" TargetMode="Externa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apertureed.qualtrics.com/jfe/form/SV_250ioEurFXBmBUy"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sv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76.sv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quare with a black background&#10;&#10;Description automatically generated">
            <a:extLst>
              <a:ext uri="{FF2B5EF4-FFF2-40B4-BE49-F238E27FC236}">
                <a16:creationId xmlns:a16="http://schemas.microsoft.com/office/drawing/2014/main" id="{90C9F78B-8CCD-4CDA-47DD-50F485110C00}"/>
              </a:ext>
            </a:extLst>
          </p:cNvPr>
          <p:cNvPicPr>
            <a:picLocks noChangeAspect="1"/>
          </p:cNvPicPr>
          <p:nvPr/>
        </p:nvPicPr>
        <p:blipFill>
          <a:blip r:embed="rId3">
            <a:alphaModFix amt="18000"/>
          </a:blip>
          <a:stretch>
            <a:fillRect/>
          </a:stretch>
        </p:blipFill>
        <p:spPr>
          <a:xfrm>
            <a:off x="2665366" y="196062"/>
            <a:ext cx="6861265" cy="6861265"/>
          </a:xfrm>
          <a:prstGeom prst="rect">
            <a:avLst/>
          </a:prstGeom>
        </p:spPr>
      </p:pic>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523999" y="1925674"/>
            <a:ext cx="9144000" cy="3006651"/>
          </a:xfrm>
        </p:spPr>
        <p:txBody>
          <a:bodyPr>
            <a:normAutofit fontScale="90000"/>
          </a:bodyPr>
          <a:lstStyle/>
          <a:p>
            <a:pPr>
              <a:lnSpc>
                <a:spcPct val="150000"/>
              </a:lnSpc>
            </a:pPr>
            <a:r>
              <a:rPr lang="en-US" dirty="0"/>
              <a:t>Introduction to the DESSA Student Self-Report (SSR)</a:t>
            </a:r>
            <a:br>
              <a:rPr lang="en-US" dirty="0"/>
            </a:br>
            <a:r>
              <a:rPr lang="en-US" sz="4000" dirty="0"/>
              <a:t>Student-Completed Assessment</a:t>
            </a:r>
            <a:endParaRPr lang="es-FI" dirty="0"/>
          </a:p>
        </p:txBody>
      </p:sp>
    </p:spTree>
    <p:extLst>
      <p:ext uri="{BB962C8B-B14F-4D97-AF65-F5344CB8AC3E}">
        <p14:creationId xmlns:p14="http://schemas.microsoft.com/office/powerpoint/2010/main" val="170767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000C3-79F2-FF74-2BB8-FC2E62722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9FF7F-1CAF-4403-BD7C-116BAE528ADE}"/>
              </a:ext>
            </a:extLst>
          </p:cNvPr>
          <p:cNvSpPr>
            <a:spLocks noGrp="1"/>
          </p:cNvSpPr>
          <p:nvPr>
            <p:ph type="title"/>
          </p:nvPr>
        </p:nvSpPr>
        <p:spPr>
          <a:xfrm>
            <a:off x="1278648" y="395731"/>
            <a:ext cx="10138651" cy="986631"/>
          </a:xfrm>
        </p:spPr>
        <p:txBody>
          <a:bodyPr>
            <a:normAutofit fontScale="90000"/>
          </a:bodyPr>
          <a:lstStyle/>
          <a:p>
            <a:r>
              <a:rPr lang="en-US" sz="4000" dirty="0"/>
              <a:t>DESSA Student Self-Report (SSR) </a:t>
            </a:r>
            <a:br>
              <a:rPr lang="en-US" sz="4000" dirty="0"/>
            </a:br>
            <a:r>
              <a:rPr lang="en-US" sz="4000" dirty="0"/>
              <a:t>(Student- Completed)</a:t>
            </a:r>
          </a:p>
        </p:txBody>
      </p:sp>
      <p:sp>
        <p:nvSpPr>
          <p:cNvPr id="3" name="TextBox 2">
            <a:extLst>
              <a:ext uri="{FF2B5EF4-FFF2-40B4-BE49-F238E27FC236}">
                <a16:creationId xmlns:a16="http://schemas.microsoft.com/office/drawing/2014/main" id="{9801BC39-E347-B98C-10F3-70C3AC9BB0EC}"/>
              </a:ext>
            </a:extLst>
          </p:cNvPr>
          <p:cNvSpPr txBox="1"/>
          <p:nvPr/>
        </p:nvSpPr>
        <p:spPr>
          <a:xfrm>
            <a:off x="434709" y="5557836"/>
            <a:ext cx="6860936" cy="1200329"/>
          </a:xfrm>
          <a:prstGeom prst="rect">
            <a:avLst/>
          </a:prstGeom>
          <a:noFill/>
        </p:spPr>
        <p:txBody>
          <a:bodyPr wrap="square" rtlCol="0">
            <a:spAutoFit/>
          </a:bodyPr>
          <a:lstStyle/>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Assessments are completed by students in the Student Portal, and there are opportunities for challenges and goal setting.</a:t>
            </a:r>
          </a:p>
        </p:txBody>
      </p:sp>
      <p:sp>
        <p:nvSpPr>
          <p:cNvPr id="37" name="TextBox 36">
            <a:extLst>
              <a:ext uri="{FF2B5EF4-FFF2-40B4-BE49-F238E27FC236}">
                <a16:creationId xmlns:a16="http://schemas.microsoft.com/office/drawing/2014/main" id="{FBCDA120-A483-01CF-AE5C-A7E7B6C42367}"/>
              </a:ext>
            </a:extLst>
          </p:cNvPr>
          <p:cNvSpPr txBox="1"/>
          <p:nvPr/>
        </p:nvSpPr>
        <p:spPr>
          <a:xfrm>
            <a:off x="8456684" y="5004895"/>
            <a:ext cx="3023531" cy="1569660"/>
          </a:xfrm>
          <a:prstGeom prst="rect">
            <a:avLst/>
          </a:prstGeom>
          <a:noFill/>
        </p:spPr>
        <p:txBody>
          <a:bodyPr wrap="square" rtlCol="0">
            <a:spAutoFit/>
          </a:bodyPr>
          <a:lstStyle/>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Data &amp; Insights:</a:t>
            </a:r>
          </a:p>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Educators access </a:t>
            </a:r>
          </a:p>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SSR data and view students’ progress</a:t>
            </a:r>
          </a:p>
        </p:txBody>
      </p:sp>
      <p:grpSp>
        <p:nvGrpSpPr>
          <p:cNvPr id="38" name="Group 37">
            <a:extLst>
              <a:ext uri="{FF2B5EF4-FFF2-40B4-BE49-F238E27FC236}">
                <a16:creationId xmlns:a16="http://schemas.microsoft.com/office/drawing/2014/main" id="{A3D27FB0-309D-83E0-F4E7-C69836D3616F}"/>
              </a:ext>
            </a:extLst>
          </p:cNvPr>
          <p:cNvGrpSpPr/>
          <p:nvPr/>
        </p:nvGrpSpPr>
        <p:grpSpPr>
          <a:xfrm>
            <a:off x="699162" y="1996146"/>
            <a:ext cx="5996114" cy="3360500"/>
            <a:chOff x="2726586" y="1665771"/>
            <a:chExt cx="3443004" cy="1932478"/>
          </a:xfrm>
        </p:grpSpPr>
        <p:grpSp>
          <p:nvGrpSpPr>
            <p:cNvPr id="39" name="Group 38">
              <a:extLst>
                <a:ext uri="{FF2B5EF4-FFF2-40B4-BE49-F238E27FC236}">
                  <a16:creationId xmlns:a16="http://schemas.microsoft.com/office/drawing/2014/main" id="{D742C475-0151-5FF5-8322-35796C50EA40}"/>
                </a:ext>
              </a:extLst>
            </p:cNvPr>
            <p:cNvGrpSpPr/>
            <p:nvPr/>
          </p:nvGrpSpPr>
          <p:grpSpPr>
            <a:xfrm>
              <a:off x="2726586" y="1665771"/>
              <a:ext cx="2528375" cy="1932478"/>
              <a:chOff x="210922" y="1865009"/>
              <a:chExt cx="2528375" cy="1932478"/>
            </a:xfrm>
          </p:grpSpPr>
          <p:sp>
            <p:nvSpPr>
              <p:cNvPr id="49" name="Google Shape;368;p41">
                <a:extLst>
                  <a:ext uri="{FF2B5EF4-FFF2-40B4-BE49-F238E27FC236}">
                    <a16:creationId xmlns:a16="http://schemas.microsoft.com/office/drawing/2014/main" id="{D7B86D36-2F2A-9609-E1E1-9D5E8418FDD5}"/>
                  </a:ext>
                </a:extLst>
              </p:cNvPr>
              <p:cNvSpPr/>
              <p:nvPr/>
            </p:nvSpPr>
            <p:spPr>
              <a:xfrm>
                <a:off x="210922" y="1865009"/>
                <a:ext cx="2528375" cy="193247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325B"/>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pic>
            <p:nvPicPr>
              <p:cNvPr id="50" name="Picture 49">
                <a:extLst>
                  <a:ext uri="{FF2B5EF4-FFF2-40B4-BE49-F238E27FC236}">
                    <a16:creationId xmlns:a16="http://schemas.microsoft.com/office/drawing/2014/main" id="{98D51437-A40F-1F39-0DFD-0367E15F1191}"/>
                  </a:ext>
                </a:extLst>
              </p:cNvPr>
              <p:cNvPicPr>
                <a:picLocks noChangeAspect="1"/>
              </p:cNvPicPr>
              <p:nvPr/>
            </p:nvPicPr>
            <p:blipFill>
              <a:blip r:embed="rId3"/>
              <a:stretch>
                <a:fillRect/>
              </a:stretch>
            </p:blipFill>
            <p:spPr>
              <a:xfrm>
                <a:off x="306841" y="1961938"/>
                <a:ext cx="2347690" cy="1480677"/>
              </a:xfrm>
              <a:prstGeom prst="rect">
                <a:avLst/>
              </a:prstGeom>
            </p:spPr>
          </p:pic>
        </p:grpSp>
        <p:grpSp>
          <p:nvGrpSpPr>
            <p:cNvPr id="40" name="Group 39">
              <a:extLst>
                <a:ext uri="{FF2B5EF4-FFF2-40B4-BE49-F238E27FC236}">
                  <a16:creationId xmlns:a16="http://schemas.microsoft.com/office/drawing/2014/main" id="{7C8FFEA7-A4D4-4D8C-4CC0-2F4520A13609}"/>
                </a:ext>
              </a:extLst>
            </p:cNvPr>
            <p:cNvGrpSpPr/>
            <p:nvPr/>
          </p:nvGrpSpPr>
          <p:grpSpPr>
            <a:xfrm>
              <a:off x="5396550" y="1773635"/>
              <a:ext cx="773040" cy="1604821"/>
              <a:chOff x="3300523" y="1966836"/>
              <a:chExt cx="773040" cy="1604821"/>
            </a:xfrm>
          </p:grpSpPr>
          <p:grpSp>
            <p:nvGrpSpPr>
              <p:cNvPr id="41" name="Group 40">
                <a:extLst>
                  <a:ext uri="{FF2B5EF4-FFF2-40B4-BE49-F238E27FC236}">
                    <a16:creationId xmlns:a16="http://schemas.microsoft.com/office/drawing/2014/main" id="{3A4C44A4-CD26-770F-8711-0EC58BD18E13}"/>
                  </a:ext>
                </a:extLst>
              </p:cNvPr>
              <p:cNvGrpSpPr/>
              <p:nvPr/>
            </p:nvGrpSpPr>
            <p:grpSpPr>
              <a:xfrm>
                <a:off x="3300523" y="1966836"/>
                <a:ext cx="773040" cy="1604821"/>
                <a:chOff x="3031609" y="2007245"/>
                <a:chExt cx="840879" cy="1616562"/>
              </a:xfrm>
            </p:grpSpPr>
            <p:grpSp>
              <p:nvGrpSpPr>
                <p:cNvPr id="43" name="Group 42">
                  <a:extLst>
                    <a:ext uri="{FF2B5EF4-FFF2-40B4-BE49-F238E27FC236}">
                      <a16:creationId xmlns:a16="http://schemas.microsoft.com/office/drawing/2014/main" id="{A854526B-B1CF-A7D7-95C9-9AAB28DBDC3D}"/>
                    </a:ext>
                  </a:extLst>
                </p:cNvPr>
                <p:cNvGrpSpPr/>
                <p:nvPr/>
              </p:nvGrpSpPr>
              <p:grpSpPr>
                <a:xfrm>
                  <a:off x="3031609" y="2007245"/>
                  <a:ext cx="840879" cy="1616562"/>
                  <a:chOff x="3031609" y="2007245"/>
                  <a:chExt cx="840879" cy="1616562"/>
                </a:xfrm>
                <a:effectLst>
                  <a:outerShdw blurRad="50800" dist="38100" dir="2700000" algn="tl" rotWithShape="0">
                    <a:prstClr val="black">
                      <a:alpha val="40000"/>
                    </a:prstClr>
                  </a:outerShdw>
                </a:effectLst>
              </p:grpSpPr>
              <p:sp>
                <p:nvSpPr>
                  <p:cNvPr id="45" name="Google Shape;348;p39">
                    <a:extLst>
                      <a:ext uri="{FF2B5EF4-FFF2-40B4-BE49-F238E27FC236}">
                        <a16:creationId xmlns:a16="http://schemas.microsoft.com/office/drawing/2014/main" id="{C0B9134E-9762-59F6-CE49-553D1CA70D44}"/>
                      </a:ext>
                    </a:extLst>
                  </p:cNvPr>
                  <p:cNvSpPr/>
                  <p:nvPr/>
                </p:nvSpPr>
                <p:spPr>
                  <a:xfrm>
                    <a:off x="3031609" y="2007245"/>
                    <a:ext cx="840879" cy="1616562"/>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32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6" name="Google Shape;349;p39">
                    <a:extLst>
                      <a:ext uri="{FF2B5EF4-FFF2-40B4-BE49-F238E27FC236}">
                        <a16:creationId xmlns:a16="http://schemas.microsoft.com/office/drawing/2014/main" id="{5A44E077-4A04-D2C0-C59D-B1ABB453278B}"/>
                      </a:ext>
                    </a:extLst>
                  </p:cNvPr>
                  <p:cNvSpPr/>
                  <p:nvPr/>
                </p:nvSpPr>
                <p:spPr>
                  <a:xfrm>
                    <a:off x="3367829" y="3522046"/>
                    <a:ext cx="167815" cy="55513"/>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7" name="Google Shape;350;p39">
                    <a:extLst>
                      <a:ext uri="{FF2B5EF4-FFF2-40B4-BE49-F238E27FC236}">
                        <a16:creationId xmlns:a16="http://schemas.microsoft.com/office/drawing/2014/main" id="{DE68057C-9754-160D-4D5A-AB5951D3D912}"/>
                      </a:ext>
                    </a:extLst>
                  </p:cNvPr>
                  <p:cNvSpPr/>
                  <p:nvPr/>
                </p:nvSpPr>
                <p:spPr>
                  <a:xfrm>
                    <a:off x="3185058" y="2064478"/>
                    <a:ext cx="33069" cy="30649"/>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8" name="Google Shape;351;p39">
                    <a:extLst>
                      <a:ext uri="{FF2B5EF4-FFF2-40B4-BE49-F238E27FC236}">
                        <a16:creationId xmlns:a16="http://schemas.microsoft.com/office/drawing/2014/main" id="{35D963D1-AE27-127C-7FFE-7FADF64EA9B4}"/>
                      </a:ext>
                    </a:extLst>
                  </p:cNvPr>
                  <p:cNvSpPr/>
                  <p:nvPr/>
                </p:nvSpPr>
                <p:spPr>
                  <a:xfrm>
                    <a:off x="3370950" y="2067950"/>
                    <a:ext cx="162196" cy="23714"/>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grpSp>
            <p:pic>
              <p:nvPicPr>
                <p:cNvPr id="44" name="Picture 43" descr="Graphical user interface&#10;&#10;Description automatically generated">
                  <a:extLst>
                    <a:ext uri="{FF2B5EF4-FFF2-40B4-BE49-F238E27FC236}">
                      <a16:creationId xmlns:a16="http://schemas.microsoft.com/office/drawing/2014/main" id="{CDB9DC11-8F1B-A624-1B70-3CD2FBC83C64}"/>
                    </a:ext>
                  </a:extLst>
                </p:cNvPr>
                <p:cNvPicPr>
                  <a:picLocks noChangeAspect="1"/>
                </p:cNvPicPr>
                <p:nvPr/>
              </p:nvPicPr>
              <p:blipFill rotWithShape="1">
                <a:blip r:embed="rId4"/>
                <a:srcRect b="18160"/>
                <a:stretch/>
              </p:blipFill>
              <p:spPr>
                <a:xfrm>
                  <a:off x="3047488" y="2146478"/>
                  <a:ext cx="810236" cy="1329320"/>
                </a:xfrm>
                <a:prstGeom prst="rect">
                  <a:avLst/>
                </a:prstGeom>
              </p:spPr>
            </p:pic>
          </p:grpSp>
          <p:pic>
            <p:nvPicPr>
              <p:cNvPr id="42" name="Picture 41">
                <a:extLst>
                  <a:ext uri="{FF2B5EF4-FFF2-40B4-BE49-F238E27FC236}">
                    <a16:creationId xmlns:a16="http://schemas.microsoft.com/office/drawing/2014/main" id="{F41B2D1B-C57C-6FDF-1D3F-42D44F27D767}"/>
                  </a:ext>
                </a:extLst>
              </p:cNvPr>
              <p:cNvPicPr>
                <a:picLocks noChangeAspect="1"/>
              </p:cNvPicPr>
              <p:nvPr/>
            </p:nvPicPr>
            <p:blipFill rotWithShape="1">
              <a:blip r:embed="rId5">
                <a:extLst>
                  <a:ext uri="{28A0092B-C50C-407E-A947-70E740481C1C}">
                    <a14:useLocalDpi xmlns:a14="http://schemas.microsoft.com/office/drawing/2010/main" val="0"/>
                  </a:ext>
                </a:extLst>
              </a:blip>
              <a:srcRect l="8312" t="6848" r="8180" b="16081"/>
              <a:stretch/>
            </p:blipFill>
            <p:spPr>
              <a:xfrm>
                <a:off x="3313482" y="2096849"/>
                <a:ext cx="744869" cy="1342237"/>
              </a:xfrm>
              <a:prstGeom prst="rect">
                <a:avLst/>
              </a:prstGeom>
              <a:noFill/>
            </p:spPr>
          </p:pic>
        </p:grpSp>
      </p:grpSp>
      <p:pic>
        <p:nvPicPr>
          <p:cNvPr id="52" name="Picture 51" descr="A computer with a sign in screen&#10;&#10;Description automatically generated">
            <a:extLst>
              <a:ext uri="{FF2B5EF4-FFF2-40B4-BE49-F238E27FC236}">
                <a16:creationId xmlns:a16="http://schemas.microsoft.com/office/drawing/2014/main" id="{D069E4D9-BABF-B91B-6330-301CF630DE99}"/>
              </a:ext>
            </a:extLst>
          </p:cNvPr>
          <p:cNvPicPr>
            <a:picLocks noChangeAspect="1"/>
          </p:cNvPicPr>
          <p:nvPr/>
        </p:nvPicPr>
        <p:blipFill>
          <a:blip r:embed="rId6"/>
          <a:srcRect t="17099" b="18924"/>
          <a:stretch/>
        </p:blipFill>
        <p:spPr>
          <a:xfrm>
            <a:off x="7295645" y="1996146"/>
            <a:ext cx="4896355" cy="3132546"/>
          </a:xfrm>
          <a:prstGeom prst="rect">
            <a:avLst/>
          </a:prstGeom>
        </p:spPr>
      </p:pic>
    </p:spTree>
    <p:extLst>
      <p:ext uri="{BB962C8B-B14F-4D97-AF65-F5344CB8AC3E}">
        <p14:creationId xmlns:p14="http://schemas.microsoft.com/office/powerpoint/2010/main" val="2002942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37BA-1E6E-E0F8-9D75-520E1E9086F8}"/>
              </a:ext>
            </a:extLst>
          </p:cNvPr>
          <p:cNvSpPr>
            <a:spLocks noGrp="1"/>
          </p:cNvSpPr>
          <p:nvPr>
            <p:ph type="title"/>
          </p:nvPr>
        </p:nvSpPr>
        <p:spPr/>
        <p:txBody>
          <a:bodyPr>
            <a:normAutofit/>
          </a:bodyPr>
          <a:lstStyle/>
          <a:p>
            <a:r>
              <a:rPr lang="en-US" sz="4000" dirty="0"/>
              <a:t>Sample Student Self-Report Questions</a:t>
            </a:r>
          </a:p>
        </p:txBody>
      </p:sp>
      <p:sp>
        <p:nvSpPr>
          <p:cNvPr id="4" name="Text Placeholder 3">
            <a:extLst>
              <a:ext uri="{FF2B5EF4-FFF2-40B4-BE49-F238E27FC236}">
                <a16:creationId xmlns:a16="http://schemas.microsoft.com/office/drawing/2014/main" id="{071EC8C6-5DAE-33B6-284D-09B90A6A5DA5}"/>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E5199A8F-925D-322D-DF58-B04EF7877BFC}"/>
              </a:ext>
            </a:extLst>
          </p:cNvPr>
          <p:cNvSpPr txBox="1"/>
          <p:nvPr/>
        </p:nvSpPr>
        <p:spPr>
          <a:xfrm>
            <a:off x="9505116" y="2426138"/>
            <a:ext cx="1787560" cy="584775"/>
          </a:xfrm>
          <a:prstGeom prst="rect">
            <a:avLst/>
          </a:prstGeom>
          <a:solidFill>
            <a:srgbClr val="00325E"/>
          </a:solidFill>
          <a:ln w="34925">
            <a:solidFill>
              <a:srgbClr val="00325B"/>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Answer Selection Options</a:t>
            </a:r>
          </a:p>
        </p:txBody>
      </p:sp>
      <p:sp>
        <p:nvSpPr>
          <p:cNvPr id="6" name="TextBox 5">
            <a:extLst>
              <a:ext uri="{FF2B5EF4-FFF2-40B4-BE49-F238E27FC236}">
                <a16:creationId xmlns:a16="http://schemas.microsoft.com/office/drawing/2014/main" id="{C2782BA7-47AF-D7E7-E339-274CB3CE0199}"/>
              </a:ext>
            </a:extLst>
          </p:cNvPr>
          <p:cNvSpPr txBox="1"/>
          <p:nvPr/>
        </p:nvSpPr>
        <p:spPr>
          <a:xfrm>
            <a:off x="270164" y="2426138"/>
            <a:ext cx="9173828" cy="3231654"/>
          </a:xfrm>
          <a:prstGeom prst="rect">
            <a:avLst/>
          </a:prstGeom>
          <a:noFill/>
        </p:spPr>
        <p:txBody>
          <a:bodyPr wrap="square" rtlCol="0">
            <a:spAutoFit/>
          </a:bodyPr>
          <a:lstStyle/>
          <a:p>
            <a:pPr>
              <a:lnSpc>
                <a:spcPct val="150000"/>
              </a:lnSpc>
              <a:buClr>
                <a:srgbClr val="000000"/>
              </a:buClr>
              <a:buFont typeface="Arial"/>
              <a:buNone/>
              <a:defRPr/>
            </a:pPr>
            <a:r>
              <a:rPr lang="en-US" sz="2400" b="1" kern="0" dirty="0">
                <a:solidFill>
                  <a:srgbClr val="20252E"/>
                </a:solidFill>
                <a:latin typeface="Arial" panose="020B0604020202020204" pitchFamily="34" charset="0"/>
                <a:cs typeface="Arial" panose="020B0604020202020204" pitchFamily="34" charset="0"/>
                <a:sym typeface="Arial"/>
              </a:rPr>
              <a:t>Do your best to rate yourself.</a:t>
            </a:r>
            <a:endParaRPr lang="en-US" sz="2400" b="1" i="1" kern="0" dirty="0">
              <a:solidFill>
                <a:srgbClr val="20252E"/>
              </a:solidFill>
              <a:latin typeface="Arial" panose="020B0604020202020204" pitchFamily="34" charset="0"/>
              <a:cs typeface="Arial" panose="020B0604020202020204" pitchFamily="34" charset="0"/>
              <a:sym typeface="Arial"/>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can recognize my own strengths. </a:t>
            </a:r>
            <a:r>
              <a:rPr lang="en-US" sz="2400" b="0" i="1" dirty="0">
                <a:solidFill>
                  <a:srgbClr val="36394D"/>
                </a:solidFill>
                <a:effectLst/>
                <a:latin typeface="Arial" panose="020B0604020202020204" pitchFamily="34" charset="0"/>
              </a:rPr>
              <a:t>(Self-Awareness)</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dirty="0">
                <a:solidFill>
                  <a:srgbClr val="36394D"/>
                </a:solidFill>
                <a:latin typeface="Arial" panose="020B0604020202020204" pitchFamily="34" charset="0"/>
              </a:rPr>
              <a:t>I</a:t>
            </a:r>
            <a:r>
              <a:rPr lang="en-US" sz="2400" b="0" i="0" dirty="0">
                <a:solidFill>
                  <a:srgbClr val="36394D"/>
                </a:solidFill>
                <a:effectLst/>
                <a:latin typeface="Arial" panose="020B0604020202020204" pitchFamily="34" charset="0"/>
              </a:rPr>
              <a:t> stay focused despite a distraction. </a:t>
            </a:r>
            <a:r>
              <a:rPr lang="en-US" sz="2400" b="0" i="1" dirty="0">
                <a:solidFill>
                  <a:srgbClr val="36394D"/>
                </a:solidFill>
                <a:effectLst/>
                <a:latin typeface="Arial" panose="020B0604020202020204" pitchFamily="34" charset="0"/>
              </a:rPr>
              <a:t>(Self-Management) </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make others feel welcome or included. </a:t>
            </a:r>
            <a:r>
              <a:rPr lang="en-US" sz="2400" b="0" i="1" dirty="0">
                <a:solidFill>
                  <a:srgbClr val="36394D"/>
                </a:solidFill>
                <a:effectLst/>
                <a:latin typeface="Arial" panose="020B0604020202020204" pitchFamily="34" charset="0"/>
              </a:rPr>
              <a:t>(Social Awareness)</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am able to resolve conflicts positively. </a:t>
            </a:r>
            <a:r>
              <a:rPr lang="en-US" sz="2400" b="0" i="1" dirty="0">
                <a:solidFill>
                  <a:srgbClr val="36394D"/>
                </a:solidFill>
                <a:effectLst/>
                <a:latin typeface="Arial" panose="020B0604020202020204" pitchFamily="34" charset="0"/>
              </a:rPr>
              <a:t>(Relationship Skills)</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gather information before making an important decision. </a:t>
            </a:r>
            <a:r>
              <a:rPr lang="en-US" sz="2400" b="0" i="1" dirty="0">
                <a:solidFill>
                  <a:srgbClr val="36394D"/>
                </a:solidFill>
                <a:effectLst/>
                <a:latin typeface="Arial" panose="020B0604020202020204" pitchFamily="34" charset="0"/>
              </a:rPr>
              <a:t>(Responsible Decision Making)</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dirty="0">
                <a:solidFill>
                  <a:srgbClr val="36394D"/>
                </a:solidFill>
                <a:latin typeface="Arial" panose="020B0604020202020204" pitchFamily="34" charset="0"/>
              </a:rPr>
              <a:t>I</a:t>
            </a:r>
            <a:r>
              <a:rPr lang="en-US" sz="2400" b="0" i="0" dirty="0">
                <a:solidFill>
                  <a:srgbClr val="36394D"/>
                </a:solidFill>
                <a:effectLst/>
                <a:latin typeface="Arial" panose="020B0604020202020204" pitchFamily="34" charset="0"/>
              </a:rPr>
              <a:t> believe I can overcome setbacks. </a:t>
            </a:r>
            <a:r>
              <a:rPr lang="en-US" sz="2400" b="0" i="1" dirty="0">
                <a:solidFill>
                  <a:srgbClr val="36394D"/>
                </a:solidFill>
                <a:effectLst/>
                <a:latin typeface="Arial" panose="020B0604020202020204" pitchFamily="34" charset="0"/>
              </a:rPr>
              <a:t>(Optimistic Thinking)</a:t>
            </a:r>
            <a:endParaRPr lang="en-US" sz="2400" b="0" i="0" dirty="0">
              <a:solidFill>
                <a:srgbClr val="36394D"/>
              </a:solidFill>
              <a:effectLst/>
              <a:latin typeface="Arial" panose="020B0604020202020204" pitchFamily="34" charset="0"/>
            </a:endParaRPr>
          </a:p>
        </p:txBody>
      </p:sp>
      <p:pic>
        <p:nvPicPr>
          <p:cNvPr id="7" name="Picture 6">
            <a:extLst>
              <a:ext uri="{FF2B5EF4-FFF2-40B4-BE49-F238E27FC236}">
                <a16:creationId xmlns:a16="http://schemas.microsoft.com/office/drawing/2014/main" id="{3B390917-CC38-AB20-A108-5ACEDC723687}"/>
              </a:ext>
            </a:extLst>
          </p:cNvPr>
          <p:cNvPicPr>
            <a:picLocks noChangeAspect="1"/>
          </p:cNvPicPr>
          <p:nvPr/>
        </p:nvPicPr>
        <p:blipFill>
          <a:blip r:embed="rId3"/>
          <a:stretch>
            <a:fillRect/>
          </a:stretch>
        </p:blipFill>
        <p:spPr>
          <a:xfrm>
            <a:off x="9443992" y="3285276"/>
            <a:ext cx="1909807" cy="2386075"/>
          </a:xfrm>
          <a:prstGeom prst="rect">
            <a:avLst/>
          </a:prstGeom>
          <a:effectLst>
            <a:outerShdw blurRad="63500" sx="102000" sy="102000" algn="ctr" rotWithShape="0">
              <a:srgbClr val="00325B">
                <a:alpha val="40000"/>
              </a:srgbClr>
            </a:outerShdw>
          </a:effectLst>
        </p:spPr>
      </p:pic>
    </p:spTree>
    <p:extLst>
      <p:ext uri="{BB962C8B-B14F-4D97-AF65-F5344CB8AC3E}">
        <p14:creationId xmlns:p14="http://schemas.microsoft.com/office/powerpoint/2010/main" val="182230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B6A36-90E2-41DA-F3E9-1564CDA9C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00732-4119-6039-CC82-549E90BAA137}"/>
              </a:ext>
            </a:extLst>
          </p:cNvPr>
          <p:cNvSpPr>
            <a:spLocks noGrp="1"/>
          </p:cNvSpPr>
          <p:nvPr>
            <p:ph type="title"/>
          </p:nvPr>
        </p:nvSpPr>
        <p:spPr/>
        <p:txBody>
          <a:bodyPr>
            <a:normAutofit/>
          </a:bodyPr>
          <a:lstStyle/>
          <a:p>
            <a:r>
              <a:rPr lang="en-US" sz="4000"/>
              <a:t>Sample Student Self-Report Questions</a:t>
            </a:r>
          </a:p>
        </p:txBody>
      </p:sp>
      <p:pic>
        <p:nvPicPr>
          <p:cNvPr id="3" name="Picture 2">
            <a:extLst>
              <a:ext uri="{FF2B5EF4-FFF2-40B4-BE49-F238E27FC236}">
                <a16:creationId xmlns:a16="http://schemas.microsoft.com/office/drawing/2014/main" id="{1ACE075B-1D1D-A7F5-9819-19BFF5376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981" y="1726096"/>
            <a:ext cx="7158037" cy="49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2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DF4A-974C-EAF7-1F5A-E48121474198}"/>
              </a:ext>
            </a:extLst>
          </p:cNvPr>
          <p:cNvSpPr>
            <a:spLocks noGrp="1"/>
          </p:cNvSpPr>
          <p:nvPr>
            <p:ph type="title"/>
          </p:nvPr>
        </p:nvSpPr>
        <p:spPr/>
        <p:txBody>
          <a:bodyPr>
            <a:normAutofit/>
          </a:bodyPr>
          <a:lstStyle/>
          <a:p>
            <a:r>
              <a:rPr lang="en-US" sz="4000"/>
              <a:t>DESSA Results</a:t>
            </a:r>
          </a:p>
        </p:txBody>
      </p:sp>
      <p:sp>
        <p:nvSpPr>
          <p:cNvPr id="6" name="TextBox 5">
            <a:extLst>
              <a:ext uri="{FF2B5EF4-FFF2-40B4-BE49-F238E27FC236}">
                <a16:creationId xmlns:a16="http://schemas.microsoft.com/office/drawing/2014/main" id="{C595CF9F-F825-751E-7099-BB0010463834}"/>
              </a:ext>
            </a:extLst>
          </p:cNvPr>
          <p:cNvSpPr txBox="1"/>
          <p:nvPr/>
        </p:nvSpPr>
        <p:spPr>
          <a:xfrm>
            <a:off x="1899695" y="2224138"/>
            <a:ext cx="8392607" cy="523220"/>
          </a:xfrm>
          <a:prstGeom prst="rect">
            <a:avLst/>
          </a:prstGeom>
          <a:noFill/>
        </p:spPr>
        <p:txBody>
          <a:bodyPr wrap="square" rtlCol="0">
            <a:spAutoFit/>
          </a:bodyPr>
          <a:lstStyle/>
          <a:p>
            <a:pPr algn="ctr"/>
            <a:r>
              <a:rPr lang="en-US" sz="2800" dirty="0">
                <a:latin typeface="Arial" panose="020B0604020202020204"/>
                <a:cs typeface="Proxima Nova" panose="020B0604020202020204" charset="0"/>
              </a:rPr>
              <a:t>T-scores are categorized into 3 descriptive ranges  </a:t>
            </a:r>
          </a:p>
        </p:txBody>
      </p:sp>
      <p:pic>
        <p:nvPicPr>
          <p:cNvPr id="3" name="Picture 2" descr="A diagram of a description&#10;&#10;Description automatically generated with medium confidence">
            <a:extLst>
              <a:ext uri="{FF2B5EF4-FFF2-40B4-BE49-F238E27FC236}">
                <a16:creationId xmlns:a16="http://schemas.microsoft.com/office/drawing/2014/main" id="{F5AAB195-6209-D41B-B282-DD5FEA92065B}"/>
              </a:ext>
            </a:extLst>
          </p:cNvPr>
          <p:cNvPicPr>
            <a:picLocks noChangeAspect="1"/>
          </p:cNvPicPr>
          <p:nvPr/>
        </p:nvPicPr>
        <p:blipFill>
          <a:blip r:embed="rId3"/>
          <a:stretch>
            <a:fillRect/>
          </a:stretch>
        </p:blipFill>
        <p:spPr>
          <a:xfrm>
            <a:off x="302458" y="2990891"/>
            <a:ext cx="11587082" cy="2893475"/>
          </a:xfrm>
          <a:prstGeom prst="rect">
            <a:avLst/>
          </a:prstGeom>
        </p:spPr>
      </p:pic>
      <p:sp>
        <p:nvSpPr>
          <p:cNvPr id="10" name="TextBox 9">
            <a:extLst>
              <a:ext uri="{FF2B5EF4-FFF2-40B4-BE49-F238E27FC236}">
                <a16:creationId xmlns:a16="http://schemas.microsoft.com/office/drawing/2014/main" id="{20A87066-F8EB-63C6-AC38-214662944873}"/>
              </a:ext>
            </a:extLst>
          </p:cNvPr>
          <p:cNvSpPr txBox="1"/>
          <p:nvPr/>
        </p:nvSpPr>
        <p:spPr>
          <a:xfrm>
            <a:off x="1278648" y="4600902"/>
            <a:ext cx="1695450" cy="646331"/>
          </a:xfrm>
          <a:prstGeom prst="rect">
            <a:avLst/>
          </a:prstGeom>
          <a:noFill/>
        </p:spPr>
        <p:txBody>
          <a:bodyPr wrap="square" rtlCol="0">
            <a:spAutoFit/>
          </a:bodyPr>
          <a:lstStyle/>
          <a:p>
            <a:pPr algn="ctr"/>
            <a:r>
              <a:rPr lang="en-US" b="1" dirty="0"/>
              <a:t>T-scores: </a:t>
            </a:r>
          </a:p>
          <a:p>
            <a:pPr algn="ctr"/>
            <a:r>
              <a:rPr lang="en-US" b="1" dirty="0"/>
              <a:t>28-40</a:t>
            </a:r>
          </a:p>
        </p:txBody>
      </p:sp>
      <p:sp>
        <p:nvSpPr>
          <p:cNvPr id="11" name="TextBox 10">
            <a:extLst>
              <a:ext uri="{FF2B5EF4-FFF2-40B4-BE49-F238E27FC236}">
                <a16:creationId xmlns:a16="http://schemas.microsoft.com/office/drawing/2014/main" id="{2F11F4EF-2390-7EBB-368C-2BB36AB25B93}"/>
              </a:ext>
            </a:extLst>
          </p:cNvPr>
          <p:cNvSpPr txBox="1"/>
          <p:nvPr/>
        </p:nvSpPr>
        <p:spPr>
          <a:xfrm>
            <a:off x="5248273" y="4600902"/>
            <a:ext cx="1695450" cy="646331"/>
          </a:xfrm>
          <a:prstGeom prst="rect">
            <a:avLst/>
          </a:prstGeom>
          <a:noFill/>
        </p:spPr>
        <p:txBody>
          <a:bodyPr wrap="square" rtlCol="0">
            <a:spAutoFit/>
          </a:bodyPr>
          <a:lstStyle/>
          <a:p>
            <a:pPr algn="ctr"/>
            <a:r>
              <a:rPr lang="en-US" b="1" dirty="0"/>
              <a:t>T-scores: </a:t>
            </a:r>
          </a:p>
          <a:p>
            <a:pPr algn="ctr"/>
            <a:r>
              <a:rPr lang="en-US" b="1" dirty="0"/>
              <a:t>41-59</a:t>
            </a:r>
          </a:p>
        </p:txBody>
      </p:sp>
      <p:sp>
        <p:nvSpPr>
          <p:cNvPr id="12" name="TextBox 11">
            <a:extLst>
              <a:ext uri="{FF2B5EF4-FFF2-40B4-BE49-F238E27FC236}">
                <a16:creationId xmlns:a16="http://schemas.microsoft.com/office/drawing/2014/main" id="{02E9A912-17C0-2488-01C2-9AB5E0A1F5EC}"/>
              </a:ext>
            </a:extLst>
          </p:cNvPr>
          <p:cNvSpPr txBox="1"/>
          <p:nvPr/>
        </p:nvSpPr>
        <p:spPr>
          <a:xfrm>
            <a:off x="9341725" y="4638571"/>
            <a:ext cx="1695450" cy="646331"/>
          </a:xfrm>
          <a:prstGeom prst="rect">
            <a:avLst/>
          </a:prstGeom>
          <a:noFill/>
        </p:spPr>
        <p:txBody>
          <a:bodyPr wrap="square" rtlCol="0">
            <a:spAutoFit/>
          </a:bodyPr>
          <a:lstStyle/>
          <a:p>
            <a:pPr algn="ctr"/>
            <a:r>
              <a:rPr lang="en-US" b="1" dirty="0"/>
              <a:t>T-scores: </a:t>
            </a:r>
          </a:p>
          <a:p>
            <a:pPr algn="ctr"/>
            <a:r>
              <a:rPr lang="en-US" b="1" dirty="0"/>
              <a:t>60-72</a:t>
            </a:r>
          </a:p>
        </p:txBody>
      </p:sp>
    </p:spTree>
    <p:extLst>
      <p:ext uri="{BB962C8B-B14F-4D97-AF65-F5344CB8AC3E}">
        <p14:creationId xmlns:p14="http://schemas.microsoft.com/office/powerpoint/2010/main" val="276240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F18D-9E6E-AB42-E2F1-E8A02D7F8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49778-0676-0F50-CF94-66F4F5629F7B}"/>
              </a:ext>
            </a:extLst>
          </p:cNvPr>
          <p:cNvSpPr>
            <a:spLocks noGrp="1"/>
          </p:cNvSpPr>
          <p:nvPr>
            <p:ph type="title"/>
          </p:nvPr>
        </p:nvSpPr>
        <p:spPr/>
        <p:txBody>
          <a:bodyPr>
            <a:normAutofit/>
          </a:bodyPr>
          <a:lstStyle/>
          <a:p>
            <a:r>
              <a:rPr lang="en-US" sz="4000" dirty="0"/>
              <a:t>DESSA Norms</a:t>
            </a:r>
          </a:p>
        </p:txBody>
      </p:sp>
      <p:sp>
        <p:nvSpPr>
          <p:cNvPr id="4" name="Text Placeholder 4">
            <a:extLst>
              <a:ext uri="{FF2B5EF4-FFF2-40B4-BE49-F238E27FC236}">
                <a16:creationId xmlns:a16="http://schemas.microsoft.com/office/drawing/2014/main" id="{39A7FE09-18C8-D36A-2296-BFFDF06A4272}"/>
              </a:ext>
            </a:extLst>
          </p:cNvPr>
          <p:cNvSpPr txBox="1">
            <a:spLocks noGrp="1"/>
          </p:cNvSpPr>
          <p:nvPr>
            <p:ph idx="1"/>
          </p:nvPr>
        </p:nvSpPr>
        <p:spPr>
          <a:xfrm>
            <a:off x="291748" y="2123999"/>
            <a:ext cx="12112449"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are </a:t>
            </a:r>
            <a:r>
              <a:rPr lang="en-US" sz="2700" b="1" i="0" dirty="0">
                <a:solidFill>
                  <a:srgbClr val="36394D"/>
                </a:solidFill>
                <a:effectLst/>
                <a:latin typeface="Arial" panose="020B0604020202020204" pitchFamily="34" charset="0"/>
              </a:rPr>
              <a:t>norm-referenced</a:t>
            </a:r>
            <a:r>
              <a:rPr lang="en-US" sz="2700" b="0" i="0" dirty="0">
                <a:solidFill>
                  <a:srgbClr val="36394D"/>
                </a:solidFill>
                <a:effectLst/>
                <a:latin typeface="Arial" panose="020B0604020202020204" pitchFamily="34" charset="0"/>
              </a:rPr>
              <a:t> and </a:t>
            </a:r>
            <a:r>
              <a:rPr lang="en-US" sz="2700" b="1" i="0" dirty="0">
                <a:solidFill>
                  <a:srgbClr val="36394D"/>
                </a:solidFill>
                <a:effectLst/>
                <a:latin typeface="Arial" panose="020B0604020202020204" pitchFamily="34" charset="0"/>
              </a:rPr>
              <a:t>standardized </a:t>
            </a: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have a </a:t>
            </a:r>
            <a:r>
              <a:rPr lang="en-US" sz="2700" b="1" i="0" dirty="0">
                <a:solidFill>
                  <a:srgbClr val="36394D"/>
                </a:solidFill>
                <a:effectLst/>
                <a:latin typeface="Arial" panose="020B0604020202020204" pitchFamily="34" charset="0"/>
              </a:rPr>
              <a:t>psychometrically sound foundation</a:t>
            </a:r>
            <a:endParaRPr lang="en-US" sz="2700" b="0" i="0" dirty="0">
              <a:solidFill>
                <a:srgbClr val="36394D"/>
              </a:solidFill>
              <a:effectLst/>
              <a:latin typeface="Arial" panose="020B0604020202020204" pitchFamily="34" charset="0"/>
            </a:endParaRP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 meet standards for </a:t>
            </a:r>
            <a:r>
              <a:rPr lang="en-US" sz="2700" b="1" i="0" dirty="0">
                <a:solidFill>
                  <a:srgbClr val="36394D"/>
                </a:solidFill>
                <a:effectLst/>
                <a:latin typeface="Arial" panose="020B0604020202020204" pitchFamily="34" charset="0"/>
              </a:rPr>
              <a:t>reliability </a:t>
            </a:r>
            <a:r>
              <a:rPr lang="en-US" sz="2700" b="0" i="0" dirty="0">
                <a:solidFill>
                  <a:srgbClr val="36394D"/>
                </a:solidFill>
                <a:effectLst/>
                <a:latin typeface="Arial" panose="020B0604020202020204" pitchFamily="34" charset="0"/>
              </a:rPr>
              <a:t>and </a:t>
            </a:r>
            <a:r>
              <a:rPr lang="en-US" sz="2700" b="1" i="0" dirty="0">
                <a:solidFill>
                  <a:srgbClr val="36394D"/>
                </a:solidFill>
                <a:effectLst/>
                <a:latin typeface="Arial" panose="020B0604020202020204" pitchFamily="34" charset="0"/>
              </a:rPr>
              <a:t>validity</a:t>
            </a:r>
            <a:endParaRPr lang="en-US" sz="2700" b="0" i="0" dirty="0">
              <a:solidFill>
                <a:srgbClr val="36394D"/>
              </a:solidFill>
              <a:effectLst/>
              <a:latin typeface="Arial" panose="020B0604020202020204" pitchFamily="34" charset="0"/>
            </a:endParaRPr>
          </a:p>
        </p:txBody>
      </p:sp>
      <p:pic>
        <p:nvPicPr>
          <p:cNvPr id="7" name="Picture 6" descr="A diagram of a description&#10;&#10;Description automatically generated with medium confidence">
            <a:extLst>
              <a:ext uri="{FF2B5EF4-FFF2-40B4-BE49-F238E27FC236}">
                <a16:creationId xmlns:a16="http://schemas.microsoft.com/office/drawing/2014/main" id="{7C43ED1F-1587-B863-4951-F6B0C36900CB}"/>
              </a:ext>
            </a:extLst>
          </p:cNvPr>
          <p:cNvPicPr>
            <a:picLocks noChangeAspect="1"/>
          </p:cNvPicPr>
          <p:nvPr/>
        </p:nvPicPr>
        <p:blipFill>
          <a:blip r:embed="rId3"/>
          <a:srcRect t="37294" b="10716"/>
          <a:stretch/>
        </p:blipFill>
        <p:spPr>
          <a:xfrm>
            <a:off x="291748" y="5147504"/>
            <a:ext cx="11587082" cy="1504308"/>
          </a:xfrm>
          <a:prstGeom prst="rect">
            <a:avLst/>
          </a:prstGeom>
        </p:spPr>
      </p:pic>
      <p:sp>
        <p:nvSpPr>
          <p:cNvPr id="8" name="TextBox 7">
            <a:extLst>
              <a:ext uri="{FF2B5EF4-FFF2-40B4-BE49-F238E27FC236}">
                <a16:creationId xmlns:a16="http://schemas.microsoft.com/office/drawing/2014/main" id="{6E3400CD-92D1-8C50-2C8D-94CBC3596759}"/>
              </a:ext>
            </a:extLst>
          </p:cNvPr>
          <p:cNvSpPr txBox="1"/>
          <p:nvPr/>
        </p:nvSpPr>
        <p:spPr>
          <a:xfrm>
            <a:off x="5261872" y="42604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Norms</a:t>
            </a:r>
          </a:p>
        </p:txBody>
      </p:sp>
      <p:sp>
        <p:nvSpPr>
          <p:cNvPr id="9" name="TextBox 8">
            <a:extLst>
              <a:ext uri="{FF2B5EF4-FFF2-40B4-BE49-F238E27FC236}">
                <a16:creationId xmlns:a16="http://schemas.microsoft.com/office/drawing/2014/main" id="{EADABE21-D64E-336F-94BE-53837EA71778}"/>
              </a:ext>
            </a:extLst>
          </p:cNvPr>
          <p:cNvSpPr txBox="1"/>
          <p:nvPr/>
        </p:nvSpPr>
        <p:spPr>
          <a:xfrm>
            <a:off x="9245096" y="57310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7" name="TextBox 16">
            <a:extLst>
              <a:ext uri="{FF2B5EF4-FFF2-40B4-BE49-F238E27FC236}">
                <a16:creationId xmlns:a16="http://schemas.microsoft.com/office/drawing/2014/main" id="{5AA2D4A4-1918-BCFC-3AAC-5560132E0634}"/>
              </a:ext>
            </a:extLst>
          </p:cNvPr>
          <p:cNvSpPr txBox="1"/>
          <p:nvPr/>
        </p:nvSpPr>
        <p:spPr>
          <a:xfrm>
            <a:off x="1278648"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8" name="TextBox 17">
            <a:extLst>
              <a:ext uri="{FF2B5EF4-FFF2-40B4-BE49-F238E27FC236}">
                <a16:creationId xmlns:a16="http://schemas.microsoft.com/office/drawing/2014/main" id="{140D75CC-7766-3945-5C83-2A772275FEF6}"/>
              </a:ext>
            </a:extLst>
          </p:cNvPr>
          <p:cNvSpPr txBox="1"/>
          <p:nvPr/>
        </p:nvSpPr>
        <p:spPr>
          <a:xfrm>
            <a:off x="5308819"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68%</a:t>
            </a:r>
          </a:p>
        </p:txBody>
      </p:sp>
    </p:spTree>
    <p:extLst>
      <p:ext uri="{BB962C8B-B14F-4D97-AF65-F5344CB8AC3E}">
        <p14:creationId xmlns:p14="http://schemas.microsoft.com/office/powerpoint/2010/main" val="33733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304C6-9D7A-6700-D2F9-83EFD5ABBF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BC1482-6161-FD22-0E29-8B801C8DC3C0}"/>
              </a:ext>
            </a:extLst>
          </p:cNvPr>
          <p:cNvSpPr>
            <a:spLocks noGrp="1"/>
          </p:cNvSpPr>
          <p:nvPr>
            <p:ph type="title"/>
          </p:nvPr>
        </p:nvSpPr>
        <p:spPr>
          <a:xfrm>
            <a:off x="635490" y="364086"/>
            <a:ext cx="10921019" cy="914400"/>
          </a:xfrm>
        </p:spPr>
        <p:txBody>
          <a:bodyPr anchor="ctr">
            <a:normAutofit/>
          </a:bodyPr>
          <a:lstStyle/>
          <a:p>
            <a:pPr algn="ctr"/>
            <a:r>
              <a:rPr lang="en-US" b="1" dirty="0"/>
              <a:t>Descriptive Ranges: Student Examples</a:t>
            </a:r>
          </a:p>
        </p:txBody>
      </p:sp>
      <p:pic>
        <p:nvPicPr>
          <p:cNvPr id="5" name="Picture 4">
            <a:extLst>
              <a:ext uri="{FF2B5EF4-FFF2-40B4-BE49-F238E27FC236}">
                <a16:creationId xmlns:a16="http://schemas.microsoft.com/office/drawing/2014/main" id="{5CD654C6-C23D-781D-4776-C3A73C8C96E4}"/>
              </a:ext>
            </a:extLst>
          </p:cNvPr>
          <p:cNvPicPr>
            <a:picLocks noChangeAspect="1"/>
          </p:cNvPicPr>
          <p:nvPr/>
        </p:nvPicPr>
        <p:blipFill>
          <a:blip r:embed="rId3"/>
          <a:stretch>
            <a:fillRect/>
          </a:stretch>
        </p:blipFill>
        <p:spPr>
          <a:xfrm>
            <a:off x="182271" y="1536970"/>
            <a:ext cx="11685474" cy="4956944"/>
          </a:xfrm>
          <a:prstGeom prst="rect">
            <a:avLst/>
          </a:prstGeom>
        </p:spPr>
      </p:pic>
    </p:spTree>
    <p:extLst>
      <p:ext uri="{BB962C8B-B14F-4D97-AF65-F5344CB8AC3E}">
        <p14:creationId xmlns:p14="http://schemas.microsoft.com/office/powerpoint/2010/main" val="270146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93EB-4B7B-F422-D070-2BC6CB6E4D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1630F2-FBB5-6AFC-3EE0-AC2C31C6C389}"/>
              </a:ext>
            </a:extLst>
          </p:cNvPr>
          <p:cNvSpPr>
            <a:spLocks noGrp="1"/>
          </p:cNvSpPr>
          <p:nvPr>
            <p:ph type="title"/>
          </p:nvPr>
        </p:nvSpPr>
        <p:spPr>
          <a:xfrm>
            <a:off x="633984" y="186135"/>
            <a:ext cx="10921019" cy="914400"/>
          </a:xfrm>
        </p:spPr>
        <p:txBody>
          <a:bodyPr anchor="ctr">
            <a:normAutofit/>
          </a:bodyPr>
          <a:lstStyle/>
          <a:p>
            <a:pPr algn="ctr"/>
            <a:r>
              <a:rPr lang="en-US" b="1" dirty="0"/>
              <a:t>Descriptive Ranges: Student Examples</a:t>
            </a:r>
          </a:p>
        </p:txBody>
      </p:sp>
      <p:pic>
        <p:nvPicPr>
          <p:cNvPr id="5" name="Picture 4">
            <a:extLst>
              <a:ext uri="{FF2B5EF4-FFF2-40B4-BE49-F238E27FC236}">
                <a16:creationId xmlns:a16="http://schemas.microsoft.com/office/drawing/2014/main" id="{C25E5DCD-4F02-6AAE-FB59-DC52927765D2}"/>
              </a:ext>
            </a:extLst>
          </p:cNvPr>
          <p:cNvPicPr>
            <a:picLocks noChangeAspect="1"/>
          </p:cNvPicPr>
          <p:nvPr/>
        </p:nvPicPr>
        <p:blipFill>
          <a:blip r:embed="rId3"/>
          <a:stretch>
            <a:fillRect/>
          </a:stretch>
        </p:blipFill>
        <p:spPr>
          <a:xfrm>
            <a:off x="167203" y="1100535"/>
            <a:ext cx="11857594" cy="5321136"/>
          </a:xfrm>
          <a:prstGeom prst="rect">
            <a:avLst/>
          </a:prstGeom>
        </p:spPr>
      </p:pic>
    </p:spTree>
    <p:extLst>
      <p:ext uri="{BB962C8B-B14F-4D97-AF65-F5344CB8AC3E}">
        <p14:creationId xmlns:p14="http://schemas.microsoft.com/office/powerpoint/2010/main" val="3400014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4802F-93DA-B770-3758-995CC7C551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9C87DC-9443-9354-B3DE-DE68B0A69C3A}"/>
              </a:ext>
            </a:extLst>
          </p:cNvPr>
          <p:cNvSpPr>
            <a:spLocks noGrp="1"/>
          </p:cNvSpPr>
          <p:nvPr>
            <p:ph type="title"/>
          </p:nvPr>
        </p:nvSpPr>
        <p:spPr/>
        <p:txBody>
          <a:bodyPr anchor="ctr">
            <a:normAutofit/>
          </a:bodyPr>
          <a:lstStyle/>
          <a:p>
            <a:pPr algn="ctr"/>
            <a:r>
              <a:rPr lang="en-US" b="1" dirty="0"/>
              <a:t>Descriptive Ranges: Student Examples</a:t>
            </a:r>
          </a:p>
        </p:txBody>
      </p:sp>
      <p:pic>
        <p:nvPicPr>
          <p:cNvPr id="4" name="Picture 3">
            <a:extLst>
              <a:ext uri="{FF2B5EF4-FFF2-40B4-BE49-F238E27FC236}">
                <a16:creationId xmlns:a16="http://schemas.microsoft.com/office/drawing/2014/main" id="{F9E9A2C8-FB7E-A794-CDD1-E29094E69760}"/>
              </a:ext>
            </a:extLst>
          </p:cNvPr>
          <p:cNvPicPr>
            <a:picLocks noChangeAspect="1"/>
          </p:cNvPicPr>
          <p:nvPr/>
        </p:nvPicPr>
        <p:blipFill>
          <a:blip r:embed="rId3"/>
          <a:stretch>
            <a:fillRect/>
          </a:stretch>
        </p:blipFill>
        <p:spPr>
          <a:xfrm>
            <a:off x="332339" y="1523935"/>
            <a:ext cx="11527321" cy="4522519"/>
          </a:xfrm>
          <a:prstGeom prst="rect">
            <a:avLst/>
          </a:prstGeom>
        </p:spPr>
      </p:pic>
    </p:spTree>
    <p:extLst>
      <p:ext uri="{BB962C8B-B14F-4D97-AF65-F5344CB8AC3E}">
        <p14:creationId xmlns:p14="http://schemas.microsoft.com/office/powerpoint/2010/main" val="3302236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F1EF4-3E75-6044-B76A-ADF7442C45F7}"/>
              </a:ext>
            </a:extLst>
          </p:cNvPr>
          <p:cNvSpPr>
            <a:spLocks noGrp="1"/>
          </p:cNvSpPr>
          <p:nvPr>
            <p:ph type="title"/>
          </p:nvPr>
        </p:nvSpPr>
        <p:spPr/>
        <p:txBody>
          <a:bodyPr>
            <a:normAutofit/>
          </a:bodyPr>
          <a:lstStyle/>
          <a:p>
            <a:r>
              <a:rPr lang="en-US" sz="4000" dirty="0"/>
              <a:t>DESSA Results in the Educator Portal</a:t>
            </a:r>
          </a:p>
        </p:txBody>
      </p:sp>
      <p:sp>
        <p:nvSpPr>
          <p:cNvPr id="8" name="Text Placeholder 7">
            <a:extLst>
              <a:ext uri="{FF2B5EF4-FFF2-40B4-BE49-F238E27FC236}">
                <a16:creationId xmlns:a16="http://schemas.microsoft.com/office/drawing/2014/main" id="{3E528AF8-36B9-EE72-7A15-0C9B787CC143}"/>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36B8532B-D217-3ECD-031C-F5B4DF26BEB4}"/>
              </a:ext>
            </a:extLst>
          </p:cNvPr>
          <p:cNvPicPr>
            <a:picLocks noChangeAspect="1"/>
          </p:cNvPicPr>
          <p:nvPr/>
        </p:nvPicPr>
        <p:blipFill>
          <a:blip r:embed="rId3"/>
          <a:stretch>
            <a:fillRect/>
          </a:stretch>
        </p:blipFill>
        <p:spPr>
          <a:xfrm>
            <a:off x="4367368" y="1746990"/>
            <a:ext cx="7824632" cy="4816495"/>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A633A0A9-EF7E-0E18-9A79-44CDE9CD8368}"/>
              </a:ext>
            </a:extLst>
          </p:cNvPr>
          <p:cNvGrpSpPr/>
          <p:nvPr/>
        </p:nvGrpSpPr>
        <p:grpSpPr>
          <a:xfrm>
            <a:off x="376517" y="2204217"/>
            <a:ext cx="3471190" cy="3943636"/>
            <a:chOff x="878540" y="2402395"/>
            <a:chExt cx="2771944" cy="3191582"/>
          </a:xfrm>
        </p:grpSpPr>
        <p:pic>
          <p:nvPicPr>
            <p:cNvPr id="5" name="Picture 4">
              <a:extLst>
                <a:ext uri="{FF2B5EF4-FFF2-40B4-BE49-F238E27FC236}">
                  <a16:creationId xmlns:a16="http://schemas.microsoft.com/office/drawing/2014/main" id="{D84F65AC-A530-F6F7-B45E-79E3EB566CC6}"/>
                </a:ext>
              </a:extLst>
            </p:cNvPr>
            <p:cNvPicPr>
              <a:picLocks noChangeAspect="1"/>
            </p:cNvPicPr>
            <p:nvPr/>
          </p:nvPicPr>
          <p:blipFill>
            <a:blip r:embed="rId4"/>
            <a:srcRect l="19644" r="22326"/>
            <a:stretch/>
          </p:blipFill>
          <p:spPr>
            <a:xfrm>
              <a:off x="896470" y="2402395"/>
              <a:ext cx="2754014" cy="3191582"/>
            </a:xfrm>
            <a:prstGeom prst="rect">
              <a:avLst/>
            </a:prstGeom>
          </p:spPr>
        </p:pic>
        <p:sp>
          <p:nvSpPr>
            <p:cNvPr id="9" name="Rectangle 8">
              <a:extLst>
                <a:ext uri="{FF2B5EF4-FFF2-40B4-BE49-F238E27FC236}">
                  <a16:creationId xmlns:a16="http://schemas.microsoft.com/office/drawing/2014/main" id="{1DC9889B-60ED-156C-053B-63275720515A}"/>
                </a:ext>
              </a:extLst>
            </p:cNvPr>
            <p:cNvSpPr/>
            <p:nvPr/>
          </p:nvSpPr>
          <p:spPr>
            <a:xfrm>
              <a:off x="878540" y="2581835"/>
              <a:ext cx="453895" cy="340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9038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954CC-3A71-243D-E1B3-1E1243C2CC6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2E289F-5190-81F7-12FF-490C9EBCACFD}"/>
              </a:ext>
            </a:extLst>
          </p:cNvPr>
          <p:cNvPicPr>
            <a:picLocks noChangeAspect="1"/>
          </p:cNvPicPr>
          <p:nvPr/>
        </p:nvPicPr>
        <p:blipFill>
          <a:blip r:embed="rId3"/>
          <a:stretch>
            <a:fillRect/>
          </a:stretch>
        </p:blipFill>
        <p:spPr>
          <a:xfrm>
            <a:off x="367430" y="1088631"/>
            <a:ext cx="11165359" cy="5288222"/>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C533A6D3-74D3-683A-7A4A-A60E4A27A99C}"/>
              </a:ext>
            </a:extLst>
          </p:cNvPr>
          <p:cNvSpPr>
            <a:spLocks noGrp="1"/>
          </p:cNvSpPr>
          <p:nvPr>
            <p:ph type="title"/>
          </p:nvPr>
        </p:nvSpPr>
        <p:spPr>
          <a:xfrm>
            <a:off x="1292113" y="481147"/>
            <a:ext cx="10532457" cy="986631"/>
          </a:xfrm>
        </p:spPr>
        <p:txBody>
          <a:bodyPr>
            <a:normAutofit fontScale="90000"/>
          </a:bodyPr>
          <a:lstStyle/>
          <a:p>
            <a:r>
              <a:rPr lang="en-US" sz="4000" b="1" dirty="0"/>
              <a:t>DESSA SSR: Student-Completed Results </a:t>
            </a:r>
            <a:br>
              <a:rPr lang="en-US" sz="4000" b="1" dirty="0"/>
            </a:br>
            <a:endParaRPr lang="en-US" sz="4000" b="1" dirty="0"/>
          </a:p>
        </p:txBody>
      </p:sp>
      <p:sp>
        <p:nvSpPr>
          <p:cNvPr id="6" name="Title 2">
            <a:extLst>
              <a:ext uri="{FF2B5EF4-FFF2-40B4-BE49-F238E27FC236}">
                <a16:creationId xmlns:a16="http://schemas.microsoft.com/office/drawing/2014/main" id="{5036C3B6-D6FF-0A29-E74A-EF15DC7EC99F}"/>
              </a:ext>
            </a:extLst>
          </p:cNvPr>
          <p:cNvSpPr txBox="1">
            <a:spLocks/>
          </p:cNvSpPr>
          <p:nvPr/>
        </p:nvSpPr>
        <p:spPr>
          <a:xfrm>
            <a:off x="3926148" y="1304395"/>
            <a:ext cx="3754020" cy="986631"/>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000" kern="1200">
                <a:solidFill>
                  <a:srgbClr val="00325E"/>
                </a:solidFill>
                <a:latin typeface="Arial" panose="020B0604020202020204" pitchFamily="34" charset="0"/>
                <a:ea typeface="+mj-ea"/>
                <a:cs typeface="Arial" panose="020B0604020202020204" pitchFamily="34" charset="0"/>
              </a:defRPr>
            </a:lvl1pPr>
          </a:lstStyle>
          <a:p>
            <a:pPr algn="ctr"/>
            <a:r>
              <a:rPr lang="en-US" sz="4000" b="1" dirty="0">
                <a:solidFill>
                  <a:srgbClr val="FF612F"/>
                </a:solidFill>
              </a:rPr>
              <a:t>Student View </a:t>
            </a:r>
          </a:p>
        </p:txBody>
      </p:sp>
    </p:spTree>
    <p:extLst>
      <p:ext uri="{BB962C8B-B14F-4D97-AF65-F5344CB8AC3E}">
        <p14:creationId xmlns:p14="http://schemas.microsoft.com/office/powerpoint/2010/main" val="425992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E5B-C1F8-4396-0F93-BBE7C8B5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1B9-4D7F-73CA-D9F6-CBB412CC976F}"/>
              </a:ext>
            </a:extLst>
          </p:cNvPr>
          <p:cNvSpPr>
            <a:spLocks noGrp="1"/>
          </p:cNvSpPr>
          <p:nvPr>
            <p:ph type="title"/>
          </p:nvPr>
        </p:nvSpPr>
        <p:spPr/>
        <p:txBody>
          <a:bodyPr/>
          <a:lstStyle/>
          <a:p>
            <a:r>
              <a:rPr lang="en-US"/>
              <a:t>Goals for Today’s Session</a:t>
            </a:r>
          </a:p>
        </p:txBody>
      </p:sp>
      <p:sp>
        <p:nvSpPr>
          <p:cNvPr id="5" name="TextBox 4">
            <a:extLst>
              <a:ext uri="{FF2B5EF4-FFF2-40B4-BE49-F238E27FC236}">
                <a16:creationId xmlns:a16="http://schemas.microsoft.com/office/drawing/2014/main" id="{BA6866B1-1CDE-E205-ACB9-EFB182DF0CE9}"/>
              </a:ext>
            </a:extLst>
          </p:cNvPr>
          <p:cNvSpPr txBox="1"/>
          <p:nvPr/>
        </p:nvSpPr>
        <p:spPr>
          <a:xfrm>
            <a:off x="6452682" y="-168167"/>
            <a:ext cx="5239965" cy="6625468"/>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a:p>
            <a:pPr>
              <a:lnSpc>
                <a:spcPct val="200000"/>
              </a:lnSpc>
            </a:pPr>
            <a:r>
              <a:rPr lang="en-US" sz="2400" dirty="0">
                <a:solidFill>
                  <a:srgbClr val="00325E"/>
                </a:solidFill>
                <a:latin typeface="+mn-lt"/>
              </a:rPr>
              <a:t>By the end of today’s session, you will be able to:</a:t>
            </a:r>
          </a:p>
          <a:p>
            <a:pPr marL="342900" indent="-342900">
              <a:lnSpc>
                <a:spcPct val="200000"/>
              </a:lnSpc>
              <a:buFont typeface="Arial" panose="020B0604020202020204" pitchFamily="34" charset="0"/>
              <a:buChar char="•"/>
            </a:pPr>
            <a:r>
              <a:rPr lang="en-US" sz="2400" dirty="0">
                <a:solidFill>
                  <a:srgbClr val="00325E"/>
                </a:solidFill>
                <a:latin typeface="+mn-lt"/>
              </a:rPr>
              <a:t>Identify </a:t>
            </a:r>
            <a:r>
              <a:rPr lang="en-US" sz="2400" b="0" i="0" dirty="0">
                <a:solidFill>
                  <a:srgbClr val="00325E"/>
                </a:solidFill>
                <a:effectLst/>
                <a:latin typeface="+mn-lt"/>
              </a:rPr>
              <a:t>key components of the </a:t>
            </a:r>
            <a:r>
              <a:rPr lang="en-US" sz="2400" dirty="0">
                <a:solidFill>
                  <a:srgbClr val="00325E"/>
                </a:solidFill>
              </a:rPr>
              <a:t>DESSA SSR.</a:t>
            </a:r>
            <a:endParaRPr lang="en-US" sz="2400" b="0" i="0" dirty="0">
              <a:solidFill>
                <a:srgbClr val="00325E"/>
              </a:solidFill>
              <a:effectLst/>
              <a:latin typeface="+mn-lt"/>
            </a:endParaRPr>
          </a:p>
          <a:p>
            <a:pPr marL="342900" indent="-342900">
              <a:lnSpc>
                <a:spcPct val="200000"/>
              </a:lnSpc>
              <a:buFont typeface="Arial" panose="020B0604020202020204" pitchFamily="34" charset="0"/>
              <a:buChar char="•"/>
            </a:pPr>
            <a:r>
              <a:rPr lang="en-US" sz="2400" b="0" i="0" dirty="0">
                <a:solidFill>
                  <a:srgbClr val="00325E"/>
                </a:solidFill>
                <a:effectLst/>
                <a:latin typeface="+mn-lt"/>
              </a:rPr>
              <a:t>Demonstrate best practices for</a:t>
            </a:r>
            <a:r>
              <a:rPr lang="en-US" sz="2400" dirty="0">
                <a:solidFill>
                  <a:srgbClr val="00325E"/>
                </a:solidFill>
              </a:rPr>
              <a:t> collecting ratings data </a:t>
            </a:r>
            <a:r>
              <a:rPr lang="en-US" sz="2400" dirty="0">
                <a:solidFill>
                  <a:srgbClr val="00325E"/>
                </a:solidFill>
                <a:latin typeface="+mn-lt"/>
              </a:rPr>
              <a:t>and interpreting</a:t>
            </a:r>
            <a:r>
              <a:rPr lang="en-US" sz="2400" b="0" i="0" dirty="0">
                <a:solidFill>
                  <a:srgbClr val="00325E"/>
                </a:solidFill>
                <a:effectLst/>
                <a:latin typeface="+mn-lt"/>
              </a:rPr>
              <a:t> the </a:t>
            </a:r>
            <a:r>
              <a:rPr lang="en-US" sz="2400" dirty="0">
                <a:solidFill>
                  <a:srgbClr val="00325E"/>
                </a:solidFill>
              </a:rPr>
              <a:t>results.</a:t>
            </a:r>
          </a:p>
          <a:p>
            <a:pPr marL="342900" indent="-342900">
              <a:lnSpc>
                <a:spcPct val="150000"/>
              </a:lnSpc>
              <a:buFont typeface="Arial" panose="020B0604020202020204" pitchFamily="34" charset="0"/>
              <a:buChar char="•"/>
            </a:pPr>
            <a:r>
              <a:rPr lang="en-US" sz="2400" b="0" i="0" dirty="0">
                <a:solidFill>
                  <a:srgbClr val="00325E"/>
                </a:solidFill>
                <a:effectLst/>
                <a:latin typeface="+mn-lt"/>
              </a:rPr>
              <a:t>Explore key features of the Educator Portal and the Student Portal. </a:t>
            </a:r>
            <a:endParaRPr lang="en-US" sz="2400" dirty="0">
              <a:solidFill>
                <a:srgbClr val="00325E"/>
              </a:solidFill>
              <a:latin typeface="+mn-lt"/>
            </a:endParaRPr>
          </a:p>
        </p:txBody>
      </p:sp>
    </p:spTree>
    <p:extLst>
      <p:ext uri="{BB962C8B-B14F-4D97-AF65-F5344CB8AC3E}">
        <p14:creationId xmlns:p14="http://schemas.microsoft.com/office/powerpoint/2010/main" val="40134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E4B16-9A80-9B1E-D897-02F0969B2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A2E15-929A-BBC1-559F-E3418EF0CB66}"/>
              </a:ext>
            </a:extLst>
          </p:cNvPr>
          <p:cNvSpPr>
            <a:spLocks noGrp="1"/>
          </p:cNvSpPr>
          <p:nvPr>
            <p:ph type="title"/>
          </p:nvPr>
        </p:nvSpPr>
        <p:spPr/>
        <p:txBody>
          <a:bodyPr>
            <a:normAutofit/>
          </a:bodyPr>
          <a:lstStyle/>
          <a:p>
            <a:r>
              <a:rPr lang="en-US" sz="4000"/>
              <a:t>General Implementation Overview</a:t>
            </a:r>
          </a:p>
        </p:txBody>
      </p:sp>
      <p:sp>
        <p:nvSpPr>
          <p:cNvPr id="4" name="Text Placeholder 3">
            <a:extLst>
              <a:ext uri="{FF2B5EF4-FFF2-40B4-BE49-F238E27FC236}">
                <a16:creationId xmlns:a16="http://schemas.microsoft.com/office/drawing/2014/main" id="{FE4F7213-4251-7399-69E3-E4F92123E964}"/>
              </a:ext>
            </a:extLst>
          </p:cNvPr>
          <p:cNvSpPr>
            <a:spLocks noGrp="1"/>
          </p:cNvSpPr>
          <p:nvPr>
            <p:ph type="body" sz="half" idx="2"/>
          </p:nvPr>
        </p:nvSpPr>
        <p:spPr/>
        <p:txBody>
          <a:bodyPr>
            <a:normAutofit fontScale="92500" lnSpcReduction="10000"/>
          </a:bodyPr>
          <a:lstStyle/>
          <a:p>
            <a:endParaRPr lang="en-US"/>
          </a:p>
        </p:txBody>
      </p:sp>
      <p:cxnSp>
        <p:nvCxnSpPr>
          <p:cNvPr id="5" name="Straight Connector 4">
            <a:extLst>
              <a:ext uri="{FF2B5EF4-FFF2-40B4-BE49-F238E27FC236}">
                <a16:creationId xmlns:a16="http://schemas.microsoft.com/office/drawing/2014/main" id="{D71A8FBA-C248-1AF0-0A56-F0A8E00466BE}"/>
              </a:ext>
            </a:extLst>
          </p:cNvPr>
          <p:cNvCxnSpPr>
            <a:cxnSpLocks/>
          </p:cNvCxnSpPr>
          <p:nvPr/>
        </p:nvCxnSpPr>
        <p:spPr>
          <a:xfrm>
            <a:off x="1837500" y="3703784"/>
            <a:ext cx="8464732" cy="0"/>
          </a:xfrm>
          <a:prstGeom prst="line">
            <a:avLst/>
          </a:prstGeom>
          <a:noFill/>
          <a:ln w="76200" cap="flat" cmpd="sng" algn="ctr">
            <a:solidFill>
              <a:srgbClr val="2C86FE"/>
            </a:solidFill>
            <a:prstDash val="solid"/>
          </a:ln>
          <a:effectLst/>
        </p:spPr>
      </p:cxnSp>
      <p:sp>
        <p:nvSpPr>
          <p:cNvPr id="6" name="TextBox 5">
            <a:extLst>
              <a:ext uri="{FF2B5EF4-FFF2-40B4-BE49-F238E27FC236}">
                <a16:creationId xmlns:a16="http://schemas.microsoft.com/office/drawing/2014/main" id="{5F33BE4E-53DE-79FF-4E5D-0056217FE2F7}"/>
              </a:ext>
            </a:extLst>
          </p:cNvPr>
          <p:cNvSpPr txBox="1"/>
          <p:nvPr/>
        </p:nvSpPr>
        <p:spPr>
          <a:xfrm>
            <a:off x="1593661" y="2185202"/>
            <a:ext cx="3274424" cy="461665"/>
          </a:xfrm>
          <a:prstGeom prst="rect">
            <a:avLst/>
          </a:prstGeom>
          <a:noFill/>
        </p:spPr>
        <p:txBody>
          <a:bodyPr wrap="square" rtlCol="0">
            <a:spAutoFit/>
          </a:bodyPr>
          <a:lstStyle/>
          <a:p>
            <a:pPr algn="ctr"/>
            <a:r>
              <a:rPr lang="en-US" sz="2400" dirty="0">
                <a:solidFill>
                  <a:srgbClr val="20252E"/>
                </a:solidFill>
                <a:latin typeface="Arial" panose="020B0604020202020204"/>
              </a:rPr>
              <a:t>Pre-Assessment </a:t>
            </a:r>
          </a:p>
        </p:txBody>
      </p:sp>
      <p:sp>
        <p:nvSpPr>
          <p:cNvPr id="7" name="TextBox 6">
            <a:extLst>
              <a:ext uri="{FF2B5EF4-FFF2-40B4-BE49-F238E27FC236}">
                <a16:creationId xmlns:a16="http://schemas.microsoft.com/office/drawing/2014/main" id="{69D1526C-5A2E-6C6B-0F11-0E589504EA03}"/>
              </a:ext>
            </a:extLst>
          </p:cNvPr>
          <p:cNvSpPr txBox="1"/>
          <p:nvPr/>
        </p:nvSpPr>
        <p:spPr>
          <a:xfrm>
            <a:off x="7071350" y="2179546"/>
            <a:ext cx="3245395" cy="461665"/>
          </a:xfrm>
          <a:prstGeom prst="rect">
            <a:avLst/>
          </a:prstGeom>
          <a:noFill/>
        </p:spPr>
        <p:txBody>
          <a:bodyPr wrap="square" rtlCol="0">
            <a:spAutoFit/>
          </a:bodyPr>
          <a:lstStyle/>
          <a:p>
            <a:pPr algn="ctr"/>
            <a:r>
              <a:rPr lang="en-US" sz="2400">
                <a:solidFill>
                  <a:srgbClr val="20252E"/>
                </a:solidFill>
                <a:latin typeface="Arial" panose="020B0604020202020204"/>
              </a:rPr>
              <a:t>Post-Assessment </a:t>
            </a:r>
          </a:p>
        </p:txBody>
      </p:sp>
      <p:sp>
        <p:nvSpPr>
          <p:cNvPr id="8" name="TextBox 7">
            <a:extLst>
              <a:ext uri="{FF2B5EF4-FFF2-40B4-BE49-F238E27FC236}">
                <a16:creationId xmlns:a16="http://schemas.microsoft.com/office/drawing/2014/main" id="{B427EF2E-179D-7728-5A48-5065CDEB5AE5}"/>
              </a:ext>
            </a:extLst>
          </p:cNvPr>
          <p:cNvSpPr txBox="1"/>
          <p:nvPr/>
        </p:nvSpPr>
        <p:spPr>
          <a:xfrm>
            <a:off x="-95802" y="3026676"/>
            <a:ext cx="2172657" cy="830997"/>
          </a:xfrm>
          <a:prstGeom prst="rect">
            <a:avLst/>
          </a:prstGeom>
          <a:noFill/>
        </p:spPr>
        <p:txBody>
          <a:bodyPr wrap="square" rtlCol="0">
            <a:spAutoFit/>
          </a:bodyPr>
          <a:lstStyle/>
          <a:p>
            <a:pPr algn="ctr"/>
            <a:r>
              <a:rPr lang="en-US" sz="2400" dirty="0">
                <a:solidFill>
                  <a:srgbClr val="20252E"/>
                </a:solidFill>
                <a:latin typeface="Arial" panose="020B0604020202020204"/>
              </a:rPr>
              <a:t>Start of </a:t>
            </a:r>
          </a:p>
          <a:p>
            <a:pPr algn="ctr"/>
            <a:r>
              <a:rPr lang="en-US" sz="2400" dirty="0">
                <a:solidFill>
                  <a:srgbClr val="20252E"/>
                </a:solidFill>
                <a:latin typeface="Arial" panose="020B0604020202020204"/>
              </a:rPr>
              <a:t>School Year</a:t>
            </a:r>
          </a:p>
        </p:txBody>
      </p:sp>
      <p:sp>
        <p:nvSpPr>
          <p:cNvPr id="9" name="TextBox 8">
            <a:extLst>
              <a:ext uri="{FF2B5EF4-FFF2-40B4-BE49-F238E27FC236}">
                <a16:creationId xmlns:a16="http://schemas.microsoft.com/office/drawing/2014/main" id="{2A6BB93E-98DD-541C-59DC-A99F9B621260}"/>
              </a:ext>
            </a:extLst>
          </p:cNvPr>
          <p:cNvSpPr txBox="1"/>
          <p:nvPr/>
        </p:nvSpPr>
        <p:spPr>
          <a:xfrm>
            <a:off x="10162894" y="2878826"/>
            <a:ext cx="1933303" cy="830997"/>
          </a:xfrm>
          <a:prstGeom prst="rect">
            <a:avLst/>
          </a:prstGeom>
          <a:noFill/>
        </p:spPr>
        <p:txBody>
          <a:bodyPr wrap="square" rtlCol="0">
            <a:spAutoFit/>
          </a:bodyPr>
          <a:lstStyle/>
          <a:p>
            <a:pPr algn="ctr"/>
            <a:r>
              <a:rPr lang="en-US" sz="2400">
                <a:solidFill>
                  <a:srgbClr val="20252E"/>
                </a:solidFill>
                <a:latin typeface="Arial" panose="020B0604020202020204"/>
              </a:rPr>
              <a:t>End of School Year</a:t>
            </a:r>
          </a:p>
        </p:txBody>
      </p:sp>
      <p:cxnSp>
        <p:nvCxnSpPr>
          <p:cNvPr id="10" name="Straight Connector 9">
            <a:extLst>
              <a:ext uri="{FF2B5EF4-FFF2-40B4-BE49-F238E27FC236}">
                <a16:creationId xmlns:a16="http://schemas.microsoft.com/office/drawing/2014/main" id="{6BA11961-C062-50F3-4A0D-8774CF08D776}"/>
              </a:ext>
            </a:extLst>
          </p:cNvPr>
          <p:cNvCxnSpPr>
            <a:cxnSpLocks/>
          </p:cNvCxnSpPr>
          <p:nvPr/>
        </p:nvCxnSpPr>
        <p:spPr>
          <a:xfrm>
            <a:off x="3230873" y="2728243"/>
            <a:ext cx="0" cy="975541"/>
          </a:xfrm>
          <a:prstGeom prst="line">
            <a:avLst/>
          </a:prstGeom>
          <a:noFill/>
          <a:ln w="38100" cap="flat" cmpd="sng" algn="ctr">
            <a:solidFill>
              <a:srgbClr val="2C86FE"/>
            </a:solidFill>
            <a:prstDash val="solid"/>
          </a:ln>
          <a:effectLst/>
        </p:spPr>
      </p:cxnSp>
      <p:cxnSp>
        <p:nvCxnSpPr>
          <p:cNvPr id="11" name="Straight Connector 10">
            <a:extLst>
              <a:ext uri="{FF2B5EF4-FFF2-40B4-BE49-F238E27FC236}">
                <a16:creationId xmlns:a16="http://schemas.microsoft.com/office/drawing/2014/main" id="{D86CA18D-AF86-519D-281A-4F49FA75166F}"/>
              </a:ext>
            </a:extLst>
          </p:cNvPr>
          <p:cNvCxnSpPr>
            <a:cxnSpLocks/>
          </p:cNvCxnSpPr>
          <p:nvPr/>
        </p:nvCxnSpPr>
        <p:spPr>
          <a:xfrm>
            <a:off x="8694048" y="2709119"/>
            <a:ext cx="0" cy="975541"/>
          </a:xfrm>
          <a:prstGeom prst="line">
            <a:avLst/>
          </a:prstGeom>
          <a:noFill/>
          <a:ln w="38100" cap="flat" cmpd="sng" algn="ctr">
            <a:solidFill>
              <a:srgbClr val="2C86FE"/>
            </a:solidFill>
            <a:prstDash val="solid"/>
          </a:ln>
          <a:effectLst/>
        </p:spPr>
      </p:cxnSp>
      <p:sp>
        <p:nvSpPr>
          <p:cNvPr id="12" name="Right Brace 11">
            <a:extLst>
              <a:ext uri="{FF2B5EF4-FFF2-40B4-BE49-F238E27FC236}">
                <a16:creationId xmlns:a16="http://schemas.microsoft.com/office/drawing/2014/main" id="{DFEF7301-166C-7385-285B-2AF6424B4B47}"/>
              </a:ext>
            </a:extLst>
          </p:cNvPr>
          <p:cNvSpPr/>
          <p:nvPr/>
        </p:nvSpPr>
        <p:spPr>
          <a:xfrm rot="5400000">
            <a:off x="5541956" y="-515416"/>
            <a:ext cx="1108088" cy="11303719"/>
          </a:xfrm>
          <a:prstGeom prst="rightBrace">
            <a:avLst/>
          </a:prstGeom>
          <a:noFill/>
          <a:ln w="38100" cap="flat" cmpd="sng" algn="ctr">
            <a:solidFill>
              <a:srgbClr val="2C86FE"/>
            </a:solidFill>
            <a:prstDash val="solid"/>
          </a:ln>
          <a:effectLst/>
        </p:spPr>
        <p:txBody>
          <a:bodyPr rtlCol="0" anchor="ctr"/>
          <a:lstStyle/>
          <a:p>
            <a:pPr algn="ctr">
              <a:defRPr/>
            </a:pPr>
            <a:endParaRPr lang="en-US" sz="2400" kern="0">
              <a:solidFill>
                <a:srgbClr val="747679"/>
              </a:solidFill>
              <a:latin typeface="Arial" panose="020B0604020202020204"/>
            </a:endParaRPr>
          </a:p>
        </p:txBody>
      </p:sp>
      <p:sp>
        <p:nvSpPr>
          <p:cNvPr id="13" name="TextBox 12">
            <a:extLst>
              <a:ext uri="{FF2B5EF4-FFF2-40B4-BE49-F238E27FC236}">
                <a16:creationId xmlns:a16="http://schemas.microsoft.com/office/drawing/2014/main" id="{56B21268-C9E6-7820-13FA-AE18DE4FAFF4}"/>
              </a:ext>
            </a:extLst>
          </p:cNvPr>
          <p:cNvSpPr txBox="1"/>
          <p:nvPr/>
        </p:nvSpPr>
        <p:spPr>
          <a:xfrm>
            <a:off x="223862" y="5652821"/>
            <a:ext cx="11744275" cy="830997"/>
          </a:xfrm>
          <a:prstGeom prst="rect">
            <a:avLst/>
          </a:prstGeom>
          <a:noFill/>
        </p:spPr>
        <p:txBody>
          <a:bodyPr wrap="square" rtlCol="0">
            <a:spAutoFit/>
          </a:bodyPr>
          <a:lstStyle/>
          <a:p>
            <a:pPr algn="ctr"/>
            <a:r>
              <a:rPr lang="en-US" sz="2400" dirty="0">
                <a:solidFill>
                  <a:srgbClr val="20252E"/>
                </a:solidFill>
                <a:latin typeface="Arial" panose="020B0604020202020204" pitchFamily="34" charset="0"/>
                <a:cs typeface="Arial" panose="020B0604020202020204" pitchFamily="34" charset="0"/>
              </a:rPr>
              <a:t>Ongoing, universal, and data-driven Instruction</a:t>
            </a:r>
          </a:p>
          <a:p>
            <a:pPr algn="ctr"/>
            <a:r>
              <a:rPr lang="en-US" sz="2400" dirty="0">
                <a:solidFill>
                  <a:srgbClr val="20252E"/>
                </a:solidFill>
                <a:latin typeface="Arial" panose="020B0604020202020204" pitchFamily="34" charset="0"/>
                <a:cs typeface="Arial" panose="020B0604020202020204" pitchFamily="34" charset="0"/>
              </a:rPr>
              <a:t>Targeted intervention and individualized instruction, as needed</a:t>
            </a:r>
          </a:p>
        </p:txBody>
      </p:sp>
    </p:spTree>
    <p:extLst>
      <p:ext uri="{BB962C8B-B14F-4D97-AF65-F5344CB8AC3E}">
        <p14:creationId xmlns:p14="http://schemas.microsoft.com/office/powerpoint/2010/main" val="2323180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0D9E-756A-4D8B-97BB-D25ABC0B9582}"/>
              </a:ext>
            </a:extLst>
          </p:cNvPr>
          <p:cNvSpPr>
            <a:spLocks noGrp="1"/>
          </p:cNvSpPr>
          <p:nvPr>
            <p:ph type="title"/>
          </p:nvPr>
        </p:nvSpPr>
        <p:spPr>
          <a:xfrm>
            <a:off x="679450" y="2764251"/>
            <a:ext cx="4336498" cy="1329497"/>
          </a:xfrm>
        </p:spPr>
        <p:txBody>
          <a:bodyPr>
            <a:noAutofit/>
          </a:bodyPr>
          <a:lstStyle/>
          <a:p>
            <a:r>
              <a:rPr lang="en-US" sz="7000" dirty="0"/>
              <a:t>Q &amp; A</a:t>
            </a:r>
          </a:p>
        </p:txBody>
      </p:sp>
      <p:sp>
        <p:nvSpPr>
          <p:cNvPr id="3" name="Text Placeholder 2">
            <a:extLst>
              <a:ext uri="{FF2B5EF4-FFF2-40B4-BE49-F238E27FC236}">
                <a16:creationId xmlns:a16="http://schemas.microsoft.com/office/drawing/2014/main" id="{93E040C2-B16D-AA3F-410E-A719575E6667}"/>
              </a:ext>
            </a:extLst>
          </p:cNvPr>
          <p:cNvSpPr>
            <a:spLocks noGrp="1"/>
          </p:cNvSpPr>
          <p:nvPr>
            <p:ph type="body" idx="1"/>
          </p:nvPr>
        </p:nvSpPr>
        <p:spPr>
          <a:xfrm>
            <a:off x="831850" y="4476404"/>
            <a:ext cx="4336498" cy="1895028"/>
          </a:xfrm>
        </p:spPr>
        <p:txBody>
          <a:bodyPr>
            <a:noAutofit/>
          </a:bodyPr>
          <a:lstStyle/>
          <a:p>
            <a:pPr>
              <a:lnSpc>
                <a:spcPct val="200000"/>
              </a:lnSpc>
            </a:pPr>
            <a:r>
              <a:rPr lang="en-US" sz="1800" dirty="0"/>
              <a:t>What questions, curiosities, or big ideas would you like to share regarding any of the DESSA assessments?</a:t>
            </a:r>
          </a:p>
        </p:txBody>
      </p:sp>
      <p:pic>
        <p:nvPicPr>
          <p:cNvPr id="5" name="Picture Placeholder 8">
            <a:extLst>
              <a:ext uri="{FF2B5EF4-FFF2-40B4-BE49-F238E27FC236}">
                <a16:creationId xmlns:a16="http://schemas.microsoft.com/office/drawing/2014/main" id="{BCF179EA-D112-3004-2F8E-3B8254B514F8}"/>
              </a:ext>
            </a:extLst>
          </p:cNvPr>
          <p:cNvPicPr>
            <a:picLocks noGrp="1" noChangeAspect="1"/>
          </p:cNvPicPr>
          <p:nvPr>
            <p:ph type="pic" sz="quarter" idx="10"/>
          </p:nvPr>
        </p:nvPicPr>
        <p:blipFill>
          <a:blip r:embed="rId3"/>
          <a:srcRect l="17507" t="2188" r="8767" b="2188"/>
          <a:stretch/>
        </p:blipFill>
        <p:spPr>
          <a:xfrm>
            <a:off x="5372099" y="0"/>
            <a:ext cx="7048499" cy="6858000"/>
          </a:xfrm>
          <a:prstGeom prst="rect">
            <a:avLst/>
          </a:prstGeom>
        </p:spPr>
      </p:pic>
      <p:sp>
        <p:nvSpPr>
          <p:cNvPr id="6" name="Text Placeholder 5">
            <a:extLst>
              <a:ext uri="{FF2B5EF4-FFF2-40B4-BE49-F238E27FC236}">
                <a16:creationId xmlns:a16="http://schemas.microsoft.com/office/drawing/2014/main" id="{2BBA66A4-3FCB-4445-8D30-4E2C205E7265}"/>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3977425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children in a classroom&#10;&#10;AI-generated content may be incorrect.">
            <a:extLst>
              <a:ext uri="{FF2B5EF4-FFF2-40B4-BE49-F238E27FC236}">
                <a16:creationId xmlns:a16="http://schemas.microsoft.com/office/drawing/2014/main" id="{170F796F-BF63-0F3A-FB7B-79BE60C77BC1}"/>
              </a:ext>
            </a:extLst>
          </p:cNvPr>
          <p:cNvPicPr>
            <a:picLocks noGrp="1" noChangeAspect="1"/>
          </p:cNvPicPr>
          <p:nvPr>
            <p:ph type="pic" sz="quarter" idx="10"/>
          </p:nvPr>
        </p:nvPicPr>
        <p:blipFill>
          <a:blip r:embed="rId3"/>
          <a:srcRect l="19818" r="19816" b="-1"/>
          <a:stretch/>
        </p:blipFill>
        <p:spPr>
          <a:xfrm>
            <a:off x="5989982" y="10"/>
            <a:ext cx="6202017" cy="6857990"/>
          </a:xfrm>
          <a:prstGeom prst="rect">
            <a:avLst/>
          </a:prstGeom>
          <a:noFill/>
        </p:spPr>
      </p:pic>
      <p:sp>
        <p:nvSpPr>
          <p:cNvPr id="2" name="Rectangle 1">
            <a:extLst>
              <a:ext uri="{FF2B5EF4-FFF2-40B4-BE49-F238E27FC236}">
                <a16:creationId xmlns:a16="http://schemas.microsoft.com/office/drawing/2014/main" id="{873933B5-C4CF-AB99-CD24-CF96A8CC4876}"/>
              </a:ext>
            </a:extLst>
          </p:cNvPr>
          <p:cNvSpPr/>
          <p:nvPr/>
        </p:nvSpPr>
        <p:spPr>
          <a:xfrm>
            <a:off x="663388" y="3944471"/>
            <a:ext cx="1828800" cy="806823"/>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356429F-B928-5F88-633E-0A997AE710F0}"/>
              </a:ext>
            </a:extLst>
          </p:cNvPr>
          <p:cNvSpPr>
            <a:spLocks noGrp="1"/>
          </p:cNvSpPr>
          <p:nvPr>
            <p:ph type="title"/>
          </p:nvPr>
        </p:nvSpPr>
        <p:spPr>
          <a:xfrm>
            <a:off x="663388" y="1645419"/>
            <a:ext cx="5047989" cy="4313040"/>
          </a:xfrm>
        </p:spPr>
        <p:txBody>
          <a:bodyPr anchor="b">
            <a:noAutofit/>
          </a:bodyPr>
          <a:lstStyle/>
          <a:p>
            <a:pPr>
              <a:buClr>
                <a:schemeClr val="bg1"/>
              </a:buClr>
            </a:pPr>
            <a:r>
              <a:rPr lang="en-US" sz="2800" dirty="0"/>
              <a:t>In the chat: </a:t>
            </a:r>
            <a:br>
              <a:rPr lang="en-US" sz="2800" dirty="0"/>
            </a:br>
            <a:br>
              <a:rPr lang="en-US" sz="2800" dirty="0"/>
            </a:br>
            <a:r>
              <a:rPr lang="en-US" sz="2800" dirty="0"/>
              <a:t>How might a strength-based approach improve:</a:t>
            </a:r>
            <a:br>
              <a:rPr lang="en-US" sz="2800" dirty="0"/>
            </a:br>
            <a:br>
              <a:rPr lang="en-US" sz="2800" dirty="0"/>
            </a:br>
            <a:r>
              <a:rPr lang="en-US" sz="2800" dirty="0"/>
              <a:t>-Conversations about students?</a:t>
            </a:r>
            <a:br>
              <a:rPr lang="en-US" sz="2800" dirty="0"/>
            </a:br>
            <a:br>
              <a:rPr lang="en-US" sz="2800" dirty="0"/>
            </a:br>
            <a:r>
              <a:rPr lang="en-US" sz="2800" dirty="0"/>
              <a:t>-Culture and climate?</a:t>
            </a:r>
            <a:br>
              <a:rPr lang="en-US" sz="2800" dirty="0"/>
            </a:br>
            <a:br>
              <a:rPr lang="en-US" sz="2800" dirty="0"/>
            </a:br>
            <a:r>
              <a:rPr lang="en-US" sz="2800" dirty="0"/>
              <a:t>-Engagement with families?</a:t>
            </a:r>
            <a:br>
              <a:rPr lang="en-US" sz="2800" dirty="0"/>
            </a:br>
            <a:endParaRPr lang="en-US" sz="2800" dirty="0"/>
          </a:p>
        </p:txBody>
      </p:sp>
    </p:spTree>
    <p:extLst>
      <p:ext uri="{BB962C8B-B14F-4D97-AF65-F5344CB8AC3E}">
        <p14:creationId xmlns:p14="http://schemas.microsoft.com/office/powerpoint/2010/main" val="356838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06B7-846D-2475-489A-1B2ECB9EA45C}"/>
              </a:ext>
            </a:extLst>
          </p:cNvPr>
          <p:cNvSpPr>
            <a:spLocks noGrp="1"/>
          </p:cNvSpPr>
          <p:nvPr>
            <p:ph type="title"/>
          </p:nvPr>
        </p:nvSpPr>
        <p:spPr>
          <a:xfrm>
            <a:off x="831850" y="1232660"/>
            <a:ext cx="4336498" cy="2852737"/>
          </a:xfrm>
        </p:spPr>
        <p:txBody>
          <a:bodyPr anchor="b">
            <a:normAutofit/>
          </a:bodyPr>
          <a:lstStyle/>
          <a:p>
            <a:r>
              <a:rPr lang="en-US" dirty="0"/>
              <a:t>Take a break!​</a:t>
            </a:r>
          </a:p>
        </p:txBody>
      </p:sp>
      <p:sp>
        <p:nvSpPr>
          <p:cNvPr id="5" name="Subtitle 4">
            <a:extLst>
              <a:ext uri="{FF2B5EF4-FFF2-40B4-BE49-F238E27FC236}">
                <a16:creationId xmlns:a16="http://schemas.microsoft.com/office/drawing/2014/main" id="{EBEC70AB-22CB-541A-F6F7-AD371104714F}"/>
              </a:ext>
            </a:extLst>
          </p:cNvPr>
          <p:cNvSpPr>
            <a:spLocks noGrp="1"/>
          </p:cNvSpPr>
          <p:nvPr>
            <p:ph type="body" idx="1"/>
          </p:nvPr>
        </p:nvSpPr>
        <p:spPr>
          <a:xfrm>
            <a:off x="831850" y="4743104"/>
            <a:ext cx="4336498" cy="728594"/>
          </a:xfrm>
        </p:spPr>
        <p:txBody>
          <a:bodyPr>
            <a:normAutofit/>
          </a:bodyPr>
          <a:lstStyle/>
          <a:p>
            <a:r>
              <a:rPr lang="en-US" dirty="0"/>
              <a:t>Let’s meet back in 3 minutes</a:t>
            </a:r>
          </a:p>
        </p:txBody>
      </p:sp>
      <p:pic>
        <p:nvPicPr>
          <p:cNvPr id="4" name="Online Media 3" title="3 Minute Timer">
            <a:hlinkClick r:id="" action="ppaction://media"/>
            <a:extLst>
              <a:ext uri="{FF2B5EF4-FFF2-40B4-BE49-F238E27FC236}">
                <a16:creationId xmlns:a16="http://schemas.microsoft.com/office/drawing/2014/main" id="{DEDC3540-44D4-B124-38B2-12129EC0EF03}"/>
              </a:ext>
            </a:extLst>
          </p:cNvPr>
          <p:cNvPicPr>
            <a:picLocks noRot="1" noChangeAspect="1"/>
          </p:cNvPicPr>
          <p:nvPr>
            <a:videoFile r:link="rId1"/>
          </p:nvPr>
        </p:nvPicPr>
        <p:blipFill>
          <a:blip r:embed="rId4"/>
          <a:stretch>
            <a:fillRect/>
          </a:stretch>
        </p:blipFill>
        <p:spPr>
          <a:xfrm>
            <a:off x="5989982" y="1676930"/>
            <a:ext cx="6202017" cy="3504139"/>
          </a:xfrm>
          <a:prstGeom prst="rect">
            <a:avLst/>
          </a:prstGeom>
          <a:noFill/>
        </p:spPr>
      </p:pic>
    </p:spTree>
    <p:extLst>
      <p:ext uri="{BB962C8B-B14F-4D97-AF65-F5344CB8AC3E}">
        <p14:creationId xmlns:p14="http://schemas.microsoft.com/office/powerpoint/2010/main" val="35731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B68B-10B1-1B18-ED0E-939E6FB69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C7DF1-5DE3-C368-FC7F-3DAA88647E8F}"/>
              </a:ext>
            </a:extLst>
          </p:cNvPr>
          <p:cNvSpPr>
            <a:spLocks noGrp="1"/>
          </p:cNvSpPr>
          <p:nvPr>
            <p:ph type="ctrTitle"/>
          </p:nvPr>
        </p:nvSpPr>
        <p:spPr>
          <a:xfrm>
            <a:off x="1524000" y="1811371"/>
            <a:ext cx="9144000" cy="2387600"/>
          </a:xfrm>
        </p:spPr>
        <p:txBody>
          <a:bodyPr>
            <a:normAutofit/>
          </a:bodyPr>
          <a:lstStyle/>
          <a:p>
            <a:pPr>
              <a:lnSpc>
                <a:spcPct val="150000"/>
              </a:lnSpc>
            </a:pPr>
            <a:r>
              <a:rPr lang="en-US" dirty="0"/>
              <a:t>Student Portal</a:t>
            </a:r>
          </a:p>
        </p:txBody>
      </p:sp>
      <p:sp>
        <p:nvSpPr>
          <p:cNvPr id="3" name="Title 1">
            <a:extLst>
              <a:ext uri="{FF2B5EF4-FFF2-40B4-BE49-F238E27FC236}">
                <a16:creationId xmlns:a16="http://schemas.microsoft.com/office/drawing/2014/main" id="{F43FFA45-A550-0F61-E8BC-689F508EA700}"/>
              </a:ext>
            </a:extLst>
          </p:cNvPr>
          <p:cNvSpPr txBox="1">
            <a:spLocks/>
          </p:cNvSpPr>
          <p:nvPr/>
        </p:nvSpPr>
        <p:spPr>
          <a:xfrm>
            <a:off x="831850" y="2772603"/>
            <a:ext cx="4336498"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endParaRPr lang="en-US" dirty="0"/>
          </a:p>
        </p:txBody>
      </p:sp>
    </p:spTree>
    <p:extLst>
      <p:ext uri="{BB962C8B-B14F-4D97-AF65-F5344CB8AC3E}">
        <p14:creationId xmlns:p14="http://schemas.microsoft.com/office/powerpoint/2010/main" val="18721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111C-7AA5-EB09-F0E9-9FC3D140FF6E}"/>
            </a:ext>
          </a:extLst>
        </p:cNvPr>
        <p:cNvGrpSpPr/>
        <p:nvPr/>
      </p:nvGrpSpPr>
      <p:grpSpPr>
        <a:xfrm>
          <a:off x="0" y="0"/>
          <a:ext cx="0" cy="0"/>
          <a:chOff x="0" y="0"/>
          <a:chExt cx="0" cy="0"/>
        </a:xfrm>
      </p:grpSpPr>
      <p:pic>
        <p:nvPicPr>
          <p:cNvPr id="2" name="Online Media 1" title="DESSA Student Portal Video 2025">
            <a:hlinkClick r:id="" action="ppaction://media"/>
            <a:extLst>
              <a:ext uri="{FF2B5EF4-FFF2-40B4-BE49-F238E27FC236}">
                <a16:creationId xmlns:a16="http://schemas.microsoft.com/office/drawing/2014/main" id="{38D3659F-339D-C8D5-36A3-4DA1157A7C32}"/>
              </a:ext>
            </a:extLst>
          </p:cNvPr>
          <p:cNvPicPr>
            <a:picLocks noRot="1" noChangeAspect="1"/>
          </p:cNvPicPr>
          <p:nvPr>
            <a:videoFile r:link="rId1"/>
          </p:nvPr>
        </p:nvPicPr>
        <p:blipFill>
          <a:blip r:embed="rId4"/>
          <a:stretch>
            <a:fillRect/>
          </a:stretch>
        </p:blipFill>
        <p:spPr>
          <a:xfrm>
            <a:off x="274915" y="173562"/>
            <a:ext cx="11683734" cy="6601310"/>
          </a:xfrm>
          <a:prstGeom prst="rect">
            <a:avLst/>
          </a:prstGeom>
        </p:spPr>
      </p:pic>
    </p:spTree>
    <p:extLst>
      <p:ext uri="{BB962C8B-B14F-4D97-AF65-F5344CB8AC3E}">
        <p14:creationId xmlns:p14="http://schemas.microsoft.com/office/powerpoint/2010/main" val="40940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E1667-391E-5184-671A-D245F5BE4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F1401-ABD5-5070-1234-EEE5231533A4}"/>
              </a:ext>
            </a:extLst>
          </p:cNvPr>
          <p:cNvSpPr>
            <a:spLocks noGrp="1"/>
          </p:cNvSpPr>
          <p:nvPr>
            <p:ph type="title"/>
          </p:nvPr>
        </p:nvSpPr>
        <p:spPr/>
        <p:txBody>
          <a:bodyPr>
            <a:normAutofit/>
          </a:bodyPr>
          <a:lstStyle/>
          <a:p>
            <a:r>
              <a:rPr lang="en-US" sz="4000" dirty="0"/>
              <a:t>Accessing the Student Portal</a:t>
            </a:r>
          </a:p>
        </p:txBody>
      </p:sp>
      <p:sp>
        <p:nvSpPr>
          <p:cNvPr id="6" name="Text Placeholder 5">
            <a:extLst>
              <a:ext uri="{FF2B5EF4-FFF2-40B4-BE49-F238E27FC236}">
                <a16:creationId xmlns:a16="http://schemas.microsoft.com/office/drawing/2014/main" id="{A9521F56-CC7B-EF39-F521-E28250CCA5DD}"/>
              </a:ext>
            </a:extLst>
          </p:cNvPr>
          <p:cNvSpPr>
            <a:spLocks noGrp="1"/>
          </p:cNvSpPr>
          <p:nvPr>
            <p:ph type="body" sz="half" idx="2"/>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06D02776-11CA-5E16-E370-CC9E4DC9C07E}"/>
              </a:ext>
            </a:extLst>
          </p:cNvPr>
          <p:cNvSpPr>
            <a:spLocks noGrp="1"/>
          </p:cNvSpPr>
          <p:nvPr>
            <p:ph type="dt" sz="half" idx="4294967295"/>
          </p:nvPr>
        </p:nvSpPr>
        <p:spPr>
          <a:xfrm>
            <a:off x="11218863" y="6488113"/>
            <a:ext cx="973137"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0FDCA-5CF5-A340-8236-0179E4B8B7D0}"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4/22/2026</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0B1F1EB9-FF12-3DFF-E4F9-940D032AE32F}"/>
              </a:ext>
            </a:extLst>
          </p:cNvPr>
          <p:cNvSpPr>
            <a:spLocks noGrp="1"/>
          </p:cNvSpPr>
          <p:nvPr>
            <p:ph type="sldNum" sz="quarter" idx="4294967295"/>
          </p:nvPr>
        </p:nvSpPr>
        <p:spPr>
          <a:xfrm>
            <a:off x="11588750" y="6488113"/>
            <a:ext cx="603250"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C7A2F8D-8E1C-6481-32CA-14B1BDA6B5A2}"/>
              </a:ext>
            </a:extLst>
          </p:cNvPr>
          <p:cNvSpPr txBox="1"/>
          <p:nvPr/>
        </p:nvSpPr>
        <p:spPr>
          <a:xfrm>
            <a:off x="1026675" y="2314158"/>
            <a:ext cx="10138650" cy="4031873"/>
          </a:xfrm>
          <a:prstGeom prst="rect">
            <a:avLst/>
          </a:prstGeom>
          <a:noFill/>
        </p:spPr>
        <p:txBody>
          <a:bodyPr wrap="square">
            <a:spAutoFit/>
          </a:bodyPr>
          <a:lstStyle/>
          <a:p>
            <a:pPr marL="457200" indent="-457200">
              <a:buFont typeface="Arial" panose="020B0604020202020204" pitchFamily="34" charset="0"/>
              <a:buChar char="•"/>
            </a:pPr>
            <a:r>
              <a:rPr lang="en-US" sz="3200" dirty="0">
                <a:solidFill>
                  <a:srgbClr val="33475B"/>
                </a:solidFill>
                <a:latin typeface="arial" panose="020B0604020202020204" pitchFamily="34" charset="0"/>
              </a:rPr>
              <a:t>Access through website login with user name and password or SSO login</a:t>
            </a:r>
            <a:endParaRPr lang="en-US" sz="3200" b="0" i="0" dirty="0">
              <a:solidFill>
                <a:srgbClr val="33475B"/>
              </a:solidFill>
              <a:effectLst/>
              <a:latin typeface="arial" panose="020B0604020202020204" pitchFamily="34" charset="0"/>
            </a:endParaRPr>
          </a:p>
          <a:p>
            <a:pPr marL="457200" indent="-457200">
              <a:buFont typeface="Arial" panose="020B0604020202020204" pitchFamily="34" charset="0"/>
              <a:buChar char="•"/>
            </a:pPr>
            <a:endParaRPr lang="en-US" sz="3200" dirty="0">
              <a:solidFill>
                <a:srgbClr val="33475B"/>
              </a:solidFill>
              <a:latin typeface="arial" panose="020B0604020202020204" pitchFamily="34" charset="0"/>
            </a:endParaRPr>
          </a:p>
          <a:p>
            <a:pPr marL="457200" indent="-457200">
              <a:buFont typeface="Arial" panose="020B0604020202020204" pitchFamily="34" charset="0"/>
              <a:buChar char="•"/>
            </a:pPr>
            <a:r>
              <a:rPr lang="en-US" sz="3200" dirty="0">
                <a:solidFill>
                  <a:srgbClr val="33475B"/>
                </a:solidFill>
                <a:latin typeface="arial" panose="020B0604020202020204" pitchFamily="34" charset="0"/>
              </a:rPr>
              <a:t>District leadership manages the integration and assignments</a:t>
            </a:r>
            <a:endParaRPr lang="en-US" sz="3200" dirty="0">
              <a:solidFill>
                <a:srgbClr val="33475B"/>
              </a:solidFill>
              <a:highlight>
                <a:srgbClr val="FFFF00"/>
              </a:highlight>
              <a:latin typeface="arial" panose="020B0604020202020204" pitchFamily="34" charset="0"/>
            </a:endParaRPr>
          </a:p>
          <a:p>
            <a:pPr marL="457200" indent="-457200">
              <a:buFont typeface="Arial" panose="020B0604020202020204" pitchFamily="34" charset="0"/>
              <a:buChar char="•"/>
            </a:pPr>
            <a:endParaRPr lang="en-US" sz="3200" dirty="0">
              <a:solidFill>
                <a:srgbClr val="33475B"/>
              </a:solidFill>
              <a:highlight>
                <a:srgbClr val="FFFF00"/>
              </a:highlight>
              <a:latin typeface="arial" panose="020B0604020202020204" pitchFamily="34" charset="0"/>
            </a:endParaRPr>
          </a:p>
          <a:p>
            <a:pPr marL="457200" indent="-457200">
              <a:buFont typeface="Arial" panose="020B0604020202020204" pitchFamily="34" charset="0"/>
              <a:buChar char="•"/>
            </a:pPr>
            <a:r>
              <a:rPr lang="en-US" sz="3200" dirty="0">
                <a:solidFill>
                  <a:srgbClr val="33475B"/>
                </a:solidFill>
                <a:latin typeface="arial" panose="020B0604020202020204" pitchFamily="34" charset="0"/>
              </a:rPr>
              <a:t>Educators are assigned a roster of students to support </a:t>
            </a:r>
            <a:endParaRPr lang="en-US" sz="3200" dirty="0"/>
          </a:p>
        </p:txBody>
      </p:sp>
    </p:spTree>
    <p:extLst>
      <p:ext uri="{BB962C8B-B14F-4D97-AF65-F5344CB8AC3E}">
        <p14:creationId xmlns:p14="http://schemas.microsoft.com/office/powerpoint/2010/main" val="1576425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555B-0E1B-52EA-7B32-67441C37E5D9}"/>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B6ED5E52-B04E-2445-12F9-C78C6ABC441D}"/>
              </a:ext>
            </a:extLst>
          </p:cNvPr>
          <p:cNvSpPr>
            <a:spLocks noGrp="1"/>
          </p:cNvSpPr>
          <p:nvPr>
            <p:ph type="body" sz="half" idx="11"/>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94A92F48-1A75-D521-5B81-5CCE48C321C7}"/>
              </a:ext>
            </a:extLst>
          </p:cNvPr>
          <p:cNvSpPr>
            <a:spLocks noGrp="1"/>
          </p:cNvSpPr>
          <p:nvPr>
            <p:ph type="dt" sz="half" idx="4294967295"/>
          </p:nvPr>
        </p:nvSpPr>
        <p:spPr>
          <a:xfrm>
            <a:off x="11218863" y="6488113"/>
            <a:ext cx="973137"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0FDCA-5CF5-A340-8236-0179E4B8B7D0}"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4/22/2026</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86554691-599F-1A67-86ED-AB4BB205F26C}"/>
              </a:ext>
            </a:extLst>
          </p:cNvPr>
          <p:cNvSpPr>
            <a:spLocks noGrp="1"/>
          </p:cNvSpPr>
          <p:nvPr>
            <p:ph type="sldNum" sz="quarter" idx="4294967295"/>
          </p:nvPr>
        </p:nvSpPr>
        <p:spPr>
          <a:xfrm>
            <a:off x="11588750" y="6488113"/>
            <a:ext cx="603250"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descr="A screenshot of a computer&#10;&#10;AI-generated content may be incorrect.">
            <a:extLst>
              <a:ext uri="{FF2B5EF4-FFF2-40B4-BE49-F238E27FC236}">
                <a16:creationId xmlns:a16="http://schemas.microsoft.com/office/drawing/2014/main" id="{6477B61C-C76A-6BA9-02F3-0194B13972E8}"/>
              </a:ext>
            </a:extLst>
          </p:cNvPr>
          <p:cNvPicPr>
            <a:picLocks noChangeAspect="1"/>
          </p:cNvPicPr>
          <p:nvPr/>
        </p:nvPicPr>
        <p:blipFill>
          <a:blip r:embed="rId3"/>
          <a:stretch>
            <a:fillRect/>
          </a:stretch>
        </p:blipFill>
        <p:spPr>
          <a:xfrm>
            <a:off x="3899483" y="897336"/>
            <a:ext cx="7689267" cy="523831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0E10A04-1E82-6279-DD7D-665418C71B03}"/>
              </a:ext>
            </a:extLst>
          </p:cNvPr>
          <p:cNvSpPr txBox="1"/>
          <p:nvPr/>
        </p:nvSpPr>
        <p:spPr>
          <a:xfrm>
            <a:off x="268398" y="2257172"/>
            <a:ext cx="3308214" cy="2343655"/>
          </a:xfrm>
          <a:prstGeom prst="rect">
            <a:avLst/>
          </a:prstGeom>
          <a:noFill/>
          <a:ln w="28575">
            <a:solidFill>
              <a:srgbClr val="00325B"/>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747679"/>
              </a:buClr>
              <a:buSzTx/>
              <a:buFontTx/>
              <a:buNone/>
              <a:tabLst/>
              <a:defRPr/>
            </a:pPr>
            <a:r>
              <a:rPr lang="en-US" sz="2000" dirty="0">
                <a:solidFill>
                  <a:srgbClr val="00325E"/>
                </a:solidFill>
                <a:latin typeface="Arial" panose="020B0604020202020204" pitchFamily="34" charset="0"/>
                <a:cs typeface="Arial" panose="020B0604020202020204" pitchFamily="34" charset="0"/>
              </a:rPr>
              <a:t>After students register and log in, they will be met with a welcome letter and can follow the prompts to the assessment.</a:t>
            </a:r>
          </a:p>
        </p:txBody>
      </p:sp>
    </p:spTree>
    <p:extLst>
      <p:ext uri="{BB962C8B-B14F-4D97-AF65-F5344CB8AC3E}">
        <p14:creationId xmlns:p14="http://schemas.microsoft.com/office/powerpoint/2010/main" val="1193643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2B99-C81F-7062-8ADB-1F2BC1AD39F8}"/>
              </a:ext>
            </a:extLst>
          </p:cNvPr>
          <p:cNvSpPr>
            <a:spLocks noGrp="1"/>
          </p:cNvSpPr>
          <p:nvPr>
            <p:ph type="title"/>
          </p:nvPr>
        </p:nvSpPr>
        <p:spPr/>
        <p:txBody>
          <a:bodyPr/>
          <a:lstStyle/>
          <a:p>
            <a:r>
              <a:rPr lang="en-US" dirty="0">
                <a:latin typeface="Arial"/>
                <a:cs typeface="Arial"/>
              </a:rPr>
              <a:t>Implementation Resources</a:t>
            </a:r>
            <a:endParaRPr lang="en-US" dirty="0"/>
          </a:p>
        </p:txBody>
      </p:sp>
      <p:sp>
        <p:nvSpPr>
          <p:cNvPr id="4" name="Text Placeholder 3">
            <a:extLst>
              <a:ext uri="{FF2B5EF4-FFF2-40B4-BE49-F238E27FC236}">
                <a16:creationId xmlns:a16="http://schemas.microsoft.com/office/drawing/2014/main" id="{1024205B-4F9C-E330-4033-C5C4BDA2029D}"/>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ADC01E60-5F09-CB7B-4C43-4320FD51121C}"/>
              </a:ext>
            </a:extLst>
          </p:cNvPr>
          <p:cNvPicPr>
            <a:picLocks noChangeAspect="1"/>
          </p:cNvPicPr>
          <p:nvPr/>
        </p:nvPicPr>
        <p:blipFill>
          <a:blip r:embed="rId3"/>
          <a:stretch>
            <a:fillRect/>
          </a:stretch>
        </p:blipFill>
        <p:spPr>
          <a:xfrm>
            <a:off x="6636781" y="2040556"/>
            <a:ext cx="4246641" cy="408903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1011A82-AE64-6D06-22C3-24337AAE3C48}"/>
              </a:ext>
            </a:extLst>
          </p:cNvPr>
          <p:cNvPicPr>
            <a:picLocks noChangeAspect="1"/>
          </p:cNvPicPr>
          <p:nvPr/>
        </p:nvPicPr>
        <p:blipFill>
          <a:blip r:embed="rId4"/>
          <a:stretch>
            <a:fillRect/>
          </a:stretch>
        </p:blipFill>
        <p:spPr>
          <a:xfrm>
            <a:off x="540779" y="2541719"/>
            <a:ext cx="5555221" cy="30867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044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2054-DAC8-3451-0BF4-DC44537C767B}"/>
              </a:ext>
            </a:extLst>
          </p:cNvPr>
          <p:cNvSpPr>
            <a:spLocks noGrp="1"/>
          </p:cNvSpPr>
          <p:nvPr>
            <p:ph type="title"/>
          </p:nvPr>
        </p:nvSpPr>
        <p:spPr/>
        <p:txBody>
          <a:bodyPr>
            <a:normAutofit/>
          </a:bodyPr>
          <a:lstStyle/>
          <a:p>
            <a:r>
              <a:rPr lang="en-US" sz="4000"/>
              <a:t>The Student Portal</a:t>
            </a:r>
          </a:p>
        </p:txBody>
      </p:sp>
      <p:sp>
        <p:nvSpPr>
          <p:cNvPr id="4" name="Text Placeholder 3">
            <a:extLst>
              <a:ext uri="{FF2B5EF4-FFF2-40B4-BE49-F238E27FC236}">
                <a16:creationId xmlns:a16="http://schemas.microsoft.com/office/drawing/2014/main" id="{452EC595-A853-FC2F-7FE3-1D1D1289641F}"/>
              </a:ext>
            </a:extLst>
          </p:cNvPr>
          <p:cNvSpPr>
            <a:spLocks noGrp="1"/>
          </p:cNvSpPr>
          <p:nvPr>
            <p:ph type="body" sz="half" idx="2"/>
          </p:nvPr>
        </p:nvSpPr>
        <p:spPr/>
        <p:txBody>
          <a:bodyPr>
            <a:normAutofit fontScale="92500" lnSpcReduction="10000"/>
          </a:bodyPr>
          <a:lstStyle/>
          <a:p>
            <a:endParaRPr lang="en-US"/>
          </a:p>
        </p:txBody>
      </p:sp>
      <p:grpSp>
        <p:nvGrpSpPr>
          <p:cNvPr id="6" name="Group 5">
            <a:extLst>
              <a:ext uri="{FF2B5EF4-FFF2-40B4-BE49-F238E27FC236}">
                <a16:creationId xmlns:a16="http://schemas.microsoft.com/office/drawing/2014/main" id="{4AC2D635-6B22-2A94-EE2B-A8A606C3F8C0}"/>
              </a:ext>
            </a:extLst>
          </p:cNvPr>
          <p:cNvGrpSpPr/>
          <p:nvPr/>
        </p:nvGrpSpPr>
        <p:grpSpPr>
          <a:xfrm>
            <a:off x="2777860" y="1967449"/>
            <a:ext cx="8316565" cy="4596036"/>
            <a:chOff x="981343" y="1016142"/>
            <a:chExt cx="6013817" cy="3421053"/>
          </a:xfrm>
        </p:grpSpPr>
        <p:grpSp>
          <p:nvGrpSpPr>
            <p:cNvPr id="7" name="Group 6">
              <a:extLst>
                <a:ext uri="{FF2B5EF4-FFF2-40B4-BE49-F238E27FC236}">
                  <a16:creationId xmlns:a16="http://schemas.microsoft.com/office/drawing/2014/main" id="{A67A9998-B391-9469-9F20-DD60FEB16C0A}"/>
                </a:ext>
              </a:extLst>
            </p:cNvPr>
            <p:cNvGrpSpPr/>
            <p:nvPr/>
          </p:nvGrpSpPr>
          <p:grpSpPr>
            <a:xfrm>
              <a:off x="981343" y="1016142"/>
              <a:ext cx="6013817" cy="3421053"/>
              <a:chOff x="981343" y="1016142"/>
              <a:chExt cx="6013817" cy="3421053"/>
            </a:xfrm>
          </p:grpSpPr>
          <p:pic>
            <p:nvPicPr>
              <p:cNvPr id="9" name="Picture 8">
                <a:extLst>
                  <a:ext uri="{FF2B5EF4-FFF2-40B4-BE49-F238E27FC236}">
                    <a16:creationId xmlns:a16="http://schemas.microsoft.com/office/drawing/2014/main" id="{EC4F02D0-D9F1-4019-5669-19C715166BD3}"/>
                  </a:ext>
                </a:extLst>
              </p:cNvPr>
              <p:cNvPicPr>
                <a:picLocks noChangeAspect="1"/>
              </p:cNvPicPr>
              <p:nvPr/>
            </p:nvPicPr>
            <p:blipFill>
              <a:blip r:embed="rId3"/>
              <a:stretch>
                <a:fillRect/>
              </a:stretch>
            </p:blipFill>
            <p:spPr>
              <a:xfrm>
                <a:off x="981343" y="1016142"/>
                <a:ext cx="6013817" cy="342105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32666270-9EDC-3DD6-B530-C36D55B029B4}"/>
                  </a:ext>
                </a:extLst>
              </p:cNvPr>
              <p:cNvPicPr>
                <a:picLocks noChangeAspect="1"/>
              </p:cNvPicPr>
              <p:nvPr/>
            </p:nvPicPr>
            <p:blipFill>
              <a:blip r:embed="rId4"/>
              <a:stretch>
                <a:fillRect/>
              </a:stretch>
            </p:blipFill>
            <p:spPr>
              <a:xfrm>
                <a:off x="1139618" y="1599807"/>
                <a:ext cx="1769701" cy="154450"/>
              </a:xfrm>
              <a:prstGeom prst="rect">
                <a:avLst/>
              </a:prstGeom>
            </p:spPr>
          </p:pic>
        </p:grpSp>
        <p:pic>
          <p:nvPicPr>
            <p:cNvPr id="8" name="Picture 7">
              <a:extLst>
                <a:ext uri="{FF2B5EF4-FFF2-40B4-BE49-F238E27FC236}">
                  <a16:creationId xmlns:a16="http://schemas.microsoft.com/office/drawing/2014/main" id="{055602AC-FC26-3A9B-267B-5AE9C1CD573F}"/>
                </a:ext>
              </a:extLst>
            </p:cNvPr>
            <p:cNvPicPr>
              <a:picLocks noChangeAspect="1"/>
            </p:cNvPicPr>
            <p:nvPr/>
          </p:nvPicPr>
          <p:blipFill>
            <a:blip r:embed="rId5"/>
            <a:stretch>
              <a:fillRect/>
            </a:stretch>
          </p:blipFill>
          <p:spPr>
            <a:xfrm>
              <a:off x="4229376" y="1023705"/>
              <a:ext cx="523875" cy="238125"/>
            </a:xfrm>
            <a:prstGeom prst="rect">
              <a:avLst/>
            </a:prstGeom>
          </p:spPr>
        </p:pic>
      </p:grpSp>
      <p:sp>
        <p:nvSpPr>
          <p:cNvPr id="5" name="TextBox 4">
            <a:extLst>
              <a:ext uri="{FF2B5EF4-FFF2-40B4-BE49-F238E27FC236}">
                <a16:creationId xmlns:a16="http://schemas.microsoft.com/office/drawing/2014/main" id="{BBDBF533-86A7-536B-0BEE-1EFF6B42D3BC}"/>
              </a:ext>
            </a:extLst>
          </p:cNvPr>
          <p:cNvSpPr txBox="1"/>
          <p:nvPr/>
        </p:nvSpPr>
        <p:spPr>
          <a:xfrm>
            <a:off x="375390" y="4120348"/>
            <a:ext cx="2719906" cy="461665"/>
          </a:xfrm>
          <a:prstGeom prst="rect">
            <a:avLst/>
          </a:prstGeom>
          <a:solidFill>
            <a:srgbClr val="FF612F"/>
          </a:solidFill>
          <a:ln w="34925">
            <a:solidFill>
              <a:srgbClr val="FF612F"/>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Arial" panose="020B0604020202020204"/>
                <a:cs typeface="Arial"/>
                <a:sym typeface="Arial"/>
              </a:rPr>
              <a:t>My Results Page</a:t>
            </a:r>
          </a:p>
        </p:txBody>
      </p:sp>
    </p:spTree>
    <p:extLst>
      <p:ext uri="{BB962C8B-B14F-4D97-AF65-F5344CB8AC3E}">
        <p14:creationId xmlns:p14="http://schemas.microsoft.com/office/powerpoint/2010/main" val="279115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4FDA8C-963E-627D-0D80-C9D4F3AE2F71}"/>
              </a:ext>
            </a:extLst>
          </p:cNvPr>
          <p:cNvSpPr>
            <a:spLocks noGrp="1"/>
          </p:cNvSpPr>
          <p:nvPr>
            <p:ph type="title"/>
          </p:nvPr>
        </p:nvSpPr>
        <p:spPr/>
        <p:txBody>
          <a:bodyPr>
            <a:normAutofit/>
          </a:bodyPr>
          <a:lstStyle/>
          <a:p>
            <a:r>
              <a:rPr lang="en-US" sz="3600"/>
              <a:t>Session Structure</a:t>
            </a:r>
          </a:p>
        </p:txBody>
      </p:sp>
      <p:sp>
        <p:nvSpPr>
          <p:cNvPr id="8" name="Content Placeholder 7">
            <a:extLst>
              <a:ext uri="{FF2B5EF4-FFF2-40B4-BE49-F238E27FC236}">
                <a16:creationId xmlns:a16="http://schemas.microsoft.com/office/drawing/2014/main" id="{5D85EA81-B6EF-19DF-1B3A-7F8745106174}"/>
              </a:ext>
            </a:extLst>
          </p:cNvPr>
          <p:cNvSpPr>
            <a:spLocks noGrp="1"/>
          </p:cNvSpPr>
          <p:nvPr>
            <p:ph idx="1"/>
          </p:nvPr>
        </p:nvSpPr>
        <p:spPr>
          <a:xfrm>
            <a:off x="193901" y="1855937"/>
            <a:ext cx="10958193" cy="4707548"/>
          </a:xfrm>
        </p:spPr>
        <p:txBody>
          <a:bodyPr>
            <a:normAutofit fontScale="92500" lnSpcReduction="20000"/>
          </a:bodyPr>
          <a:lstStyle/>
          <a:p>
            <a:pPr>
              <a:lnSpc>
                <a:spcPct val="120000"/>
              </a:lnSpc>
            </a:pPr>
            <a:r>
              <a:rPr lang="en-US" sz="3300" dirty="0"/>
              <a:t>Introductory overview focused on the assessment and platforms</a:t>
            </a:r>
          </a:p>
          <a:p>
            <a:pPr marL="0" indent="0">
              <a:lnSpc>
                <a:spcPct val="120000"/>
              </a:lnSpc>
              <a:buNone/>
            </a:pPr>
            <a:endParaRPr lang="en-US" sz="3300" dirty="0"/>
          </a:p>
          <a:p>
            <a:pPr>
              <a:lnSpc>
                <a:spcPct val="120000"/>
              </a:lnSpc>
            </a:pPr>
            <a:r>
              <a:rPr lang="en-US" sz="3300" dirty="0"/>
              <a:t>Put any questions in the chat for your leaders to address</a:t>
            </a:r>
          </a:p>
          <a:p>
            <a:pPr>
              <a:lnSpc>
                <a:spcPct val="120000"/>
              </a:lnSpc>
            </a:pPr>
            <a:endParaRPr lang="en-US" sz="3300" dirty="0"/>
          </a:p>
          <a:p>
            <a:pPr>
              <a:lnSpc>
                <a:spcPct val="120000"/>
              </a:lnSpc>
            </a:pPr>
            <a:r>
              <a:rPr lang="en-US" sz="3300" dirty="0"/>
              <a:t>Logistics:</a:t>
            </a:r>
          </a:p>
          <a:p>
            <a:pPr lvl="1">
              <a:lnSpc>
                <a:spcPct val="120000"/>
              </a:lnSpc>
            </a:pPr>
            <a:r>
              <a:rPr lang="en-US" sz="2900" dirty="0"/>
              <a:t>Session Length: 60 Minutes</a:t>
            </a:r>
          </a:p>
          <a:p>
            <a:pPr lvl="1">
              <a:lnSpc>
                <a:spcPct val="120000"/>
              </a:lnSpc>
            </a:pPr>
            <a:r>
              <a:rPr lang="en-US" sz="2900" dirty="0"/>
              <a:t>Halfway through, we will take a brief break</a:t>
            </a:r>
            <a:endParaRPr lang="en-US" sz="2400" dirty="0"/>
          </a:p>
        </p:txBody>
      </p:sp>
    </p:spTree>
    <p:extLst>
      <p:ext uri="{BB962C8B-B14F-4D97-AF65-F5344CB8AC3E}">
        <p14:creationId xmlns:p14="http://schemas.microsoft.com/office/powerpoint/2010/main" val="1879394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06FA4-FDA3-EA5C-3BBE-8BD652E1F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4D0BB-F251-EEBC-06B1-52422B21DF08}"/>
              </a:ext>
            </a:extLst>
          </p:cNvPr>
          <p:cNvSpPr>
            <a:spLocks noGrp="1"/>
          </p:cNvSpPr>
          <p:nvPr>
            <p:ph type="title"/>
          </p:nvPr>
        </p:nvSpPr>
        <p:spPr/>
        <p:txBody>
          <a:bodyPr>
            <a:normAutofit/>
          </a:bodyPr>
          <a:lstStyle/>
          <a:p>
            <a:r>
              <a:rPr lang="en-US" sz="4000"/>
              <a:t>The Student Portal</a:t>
            </a:r>
          </a:p>
        </p:txBody>
      </p:sp>
      <p:sp>
        <p:nvSpPr>
          <p:cNvPr id="4" name="Text Placeholder 3">
            <a:extLst>
              <a:ext uri="{FF2B5EF4-FFF2-40B4-BE49-F238E27FC236}">
                <a16:creationId xmlns:a16="http://schemas.microsoft.com/office/drawing/2014/main" id="{3B5F9D79-E5F1-0CB7-E70C-3EC4DD87D930}"/>
              </a:ext>
            </a:extLst>
          </p:cNvPr>
          <p:cNvSpPr>
            <a:spLocks noGrp="1"/>
          </p:cNvSpPr>
          <p:nvPr>
            <p:ph type="body" sz="half" idx="2"/>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A3CBC558-20C6-A783-12FD-D9826976868F}"/>
              </a:ext>
            </a:extLst>
          </p:cNvPr>
          <p:cNvSpPr txBox="1"/>
          <p:nvPr/>
        </p:nvSpPr>
        <p:spPr>
          <a:xfrm>
            <a:off x="2518611" y="1978849"/>
            <a:ext cx="2487349" cy="830997"/>
          </a:xfrm>
          <a:prstGeom prst="rect">
            <a:avLst/>
          </a:prstGeom>
          <a:solidFill>
            <a:srgbClr val="FF612F"/>
          </a:solidFill>
          <a:ln w="34925">
            <a:solidFill>
              <a:srgbClr val="FF612F"/>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a:cs typeface="Proxima Nova Semibold" panose="020B0604020202020204" charset="0"/>
                <a:sym typeface="Arial"/>
              </a:rPr>
              <a:t>Student Challenges</a:t>
            </a:r>
          </a:p>
        </p:txBody>
      </p:sp>
      <p:sp>
        <p:nvSpPr>
          <p:cNvPr id="12" name="TextBox 11">
            <a:extLst>
              <a:ext uri="{FF2B5EF4-FFF2-40B4-BE49-F238E27FC236}">
                <a16:creationId xmlns:a16="http://schemas.microsoft.com/office/drawing/2014/main" id="{6C5F8908-298B-DEA9-F2D5-768E150F86A3}"/>
              </a:ext>
            </a:extLst>
          </p:cNvPr>
          <p:cNvSpPr txBox="1"/>
          <p:nvPr/>
        </p:nvSpPr>
        <p:spPr>
          <a:xfrm>
            <a:off x="8600060" y="1978849"/>
            <a:ext cx="2753739" cy="461665"/>
          </a:xfrm>
          <a:prstGeom prst="rect">
            <a:avLst/>
          </a:prstGeom>
          <a:solidFill>
            <a:srgbClr val="FF612F"/>
          </a:solidFill>
          <a:ln w="34925">
            <a:solidFill>
              <a:srgbClr val="FF612F"/>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Arial" panose="020B0604020202020204"/>
                <a:cs typeface="Proxima Nova Semibold" panose="020B0604020202020204" charset="0"/>
                <a:sym typeface="Arial"/>
              </a:rPr>
              <a:t>Challenge Details</a:t>
            </a:r>
          </a:p>
        </p:txBody>
      </p:sp>
      <p:grpSp>
        <p:nvGrpSpPr>
          <p:cNvPr id="13" name="Group 12">
            <a:extLst>
              <a:ext uri="{FF2B5EF4-FFF2-40B4-BE49-F238E27FC236}">
                <a16:creationId xmlns:a16="http://schemas.microsoft.com/office/drawing/2014/main" id="{F3B19BD1-2D21-731F-7FDD-E3A8DC359F2B}"/>
              </a:ext>
            </a:extLst>
          </p:cNvPr>
          <p:cNvGrpSpPr/>
          <p:nvPr/>
        </p:nvGrpSpPr>
        <p:grpSpPr>
          <a:xfrm>
            <a:off x="227814" y="2942828"/>
            <a:ext cx="7117349" cy="2885806"/>
            <a:chOff x="665018" y="1012992"/>
            <a:chExt cx="7587491" cy="3076430"/>
          </a:xfrm>
        </p:grpSpPr>
        <p:sp>
          <p:nvSpPr>
            <p:cNvPr id="14" name="Rectangle 13">
              <a:extLst>
                <a:ext uri="{FF2B5EF4-FFF2-40B4-BE49-F238E27FC236}">
                  <a16:creationId xmlns:a16="http://schemas.microsoft.com/office/drawing/2014/main" id="{101B59D8-A05E-9143-64C2-01F391FE3CCC}"/>
                </a:ext>
              </a:extLst>
            </p:cNvPr>
            <p:cNvSpPr/>
            <p:nvPr/>
          </p:nvSpPr>
          <p:spPr>
            <a:xfrm>
              <a:off x="665018" y="1193014"/>
              <a:ext cx="1805050" cy="217134"/>
            </a:xfrm>
            <a:prstGeom prst="rect">
              <a:avLst/>
            </a:prstGeom>
            <a:solidFill>
              <a:srgbClr val="FFFFFF"/>
            </a:solidFill>
            <a:ln w="25400" cap="flat" cmpd="sng" algn="ctr">
              <a:solidFill>
                <a:srgbClr val="FFFFFF"/>
              </a:solidFill>
              <a:prstDash val="solid"/>
            </a:ln>
            <a:effectLst/>
          </p:spPr>
          <p:txBody>
            <a:bodyPr rtlCol="0" anchor="ctr"/>
            <a:lstStyle/>
            <a:p>
              <a:pPr algn="ctr">
                <a:buClr>
                  <a:srgbClr val="000000"/>
                </a:buClr>
                <a:buFont typeface="Arial"/>
                <a:buNone/>
                <a:defRPr/>
              </a:pPr>
              <a:endParaRPr lang="en-US" sz="1400" kern="0">
                <a:solidFill>
                  <a:srgbClr val="FFFFFF"/>
                </a:solidFill>
                <a:latin typeface="Gotham Light"/>
                <a:sym typeface="Arial"/>
              </a:endParaRPr>
            </a:p>
          </p:txBody>
        </p:sp>
        <p:grpSp>
          <p:nvGrpSpPr>
            <p:cNvPr id="15" name="Group 14">
              <a:extLst>
                <a:ext uri="{FF2B5EF4-FFF2-40B4-BE49-F238E27FC236}">
                  <a16:creationId xmlns:a16="http://schemas.microsoft.com/office/drawing/2014/main" id="{2ACBA953-24A7-0043-ECFD-52AB63986A48}"/>
                </a:ext>
              </a:extLst>
            </p:cNvPr>
            <p:cNvGrpSpPr/>
            <p:nvPr/>
          </p:nvGrpSpPr>
          <p:grpSpPr>
            <a:xfrm>
              <a:off x="884573" y="1012992"/>
              <a:ext cx="7367936" cy="3076430"/>
              <a:chOff x="1117962" y="1115879"/>
              <a:chExt cx="7367936" cy="3076430"/>
            </a:xfrm>
            <a:effectLst>
              <a:outerShdw blurRad="63500" sx="102000" sy="102000" algn="ctr" rotWithShape="0">
                <a:prstClr val="black">
                  <a:alpha val="40000"/>
                </a:prstClr>
              </a:outerShdw>
            </a:effectLst>
          </p:grpSpPr>
          <p:pic>
            <p:nvPicPr>
              <p:cNvPr id="22" name="Picture 21">
                <a:extLst>
                  <a:ext uri="{FF2B5EF4-FFF2-40B4-BE49-F238E27FC236}">
                    <a16:creationId xmlns:a16="http://schemas.microsoft.com/office/drawing/2014/main" id="{9A191F1D-DB3E-73FC-E280-492BB7E8CDD9}"/>
                  </a:ext>
                </a:extLst>
              </p:cNvPr>
              <p:cNvPicPr>
                <a:picLocks noChangeAspect="1"/>
              </p:cNvPicPr>
              <p:nvPr/>
            </p:nvPicPr>
            <p:blipFill>
              <a:blip r:embed="rId3"/>
              <a:stretch>
                <a:fillRect/>
              </a:stretch>
            </p:blipFill>
            <p:spPr>
              <a:xfrm>
                <a:off x="1117963" y="1440528"/>
                <a:ext cx="7367935" cy="2751781"/>
              </a:xfrm>
              <a:prstGeom prst="rect">
                <a:avLst/>
              </a:prstGeom>
            </p:spPr>
          </p:pic>
          <p:pic>
            <p:nvPicPr>
              <p:cNvPr id="23" name="Picture 22">
                <a:extLst>
                  <a:ext uri="{FF2B5EF4-FFF2-40B4-BE49-F238E27FC236}">
                    <a16:creationId xmlns:a16="http://schemas.microsoft.com/office/drawing/2014/main" id="{09750F2B-A431-42E8-035E-473D26CFBCDF}"/>
                  </a:ext>
                </a:extLst>
              </p:cNvPr>
              <p:cNvPicPr>
                <a:picLocks noChangeAspect="1"/>
              </p:cNvPicPr>
              <p:nvPr/>
            </p:nvPicPr>
            <p:blipFill>
              <a:blip r:embed="rId4"/>
              <a:stretch>
                <a:fillRect/>
              </a:stretch>
            </p:blipFill>
            <p:spPr>
              <a:xfrm>
                <a:off x="1117962" y="1115879"/>
                <a:ext cx="7361019" cy="306938"/>
              </a:xfrm>
              <a:prstGeom prst="rect">
                <a:avLst/>
              </a:prstGeom>
            </p:spPr>
          </p:pic>
          <p:pic>
            <p:nvPicPr>
              <p:cNvPr id="24" name="Picture 23">
                <a:extLst>
                  <a:ext uri="{FF2B5EF4-FFF2-40B4-BE49-F238E27FC236}">
                    <a16:creationId xmlns:a16="http://schemas.microsoft.com/office/drawing/2014/main" id="{EB7B8892-CB6F-BD90-D54F-1CA79C59F84E}"/>
                  </a:ext>
                </a:extLst>
              </p:cNvPr>
              <p:cNvPicPr>
                <a:picLocks noChangeAspect="1"/>
              </p:cNvPicPr>
              <p:nvPr/>
            </p:nvPicPr>
            <p:blipFill>
              <a:blip r:embed="rId5"/>
              <a:stretch>
                <a:fillRect/>
              </a:stretch>
            </p:blipFill>
            <p:spPr>
              <a:xfrm>
                <a:off x="5468302" y="1139068"/>
                <a:ext cx="523875" cy="238125"/>
              </a:xfrm>
              <a:prstGeom prst="rect">
                <a:avLst/>
              </a:prstGeom>
            </p:spPr>
          </p:pic>
        </p:grpSp>
        <p:pic>
          <p:nvPicPr>
            <p:cNvPr id="16" name="Picture 15">
              <a:extLst>
                <a:ext uri="{FF2B5EF4-FFF2-40B4-BE49-F238E27FC236}">
                  <a16:creationId xmlns:a16="http://schemas.microsoft.com/office/drawing/2014/main" id="{7CB91807-2D41-A804-A1A7-24F939B8E049}"/>
                </a:ext>
              </a:extLst>
            </p:cNvPr>
            <p:cNvPicPr>
              <a:picLocks noChangeAspect="1"/>
            </p:cNvPicPr>
            <p:nvPr/>
          </p:nvPicPr>
          <p:blipFill>
            <a:blip r:embed="rId6"/>
            <a:stretch>
              <a:fillRect/>
            </a:stretch>
          </p:blipFill>
          <p:spPr>
            <a:xfrm>
              <a:off x="1481074" y="3543254"/>
              <a:ext cx="1436381" cy="154450"/>
            </a:xfrm>
            <a:prstGeom prst="rect">
              <a:avLst/>
            </a:prstGeom>
          </p:spPr>
        </p:pic>
        <p:cxnSp>
          <p:nvCxnSpPr>
            <p:cNvPr id="17" name="Straight Arrow Connector 16">
              <a:extLst>
                <a:ext uri="{FF2B5EF4-FFF2-40B4-BE49-F238E27FC236}">
                  <a16:creationId xmlns:a16="http://schemas.microsoft.com/office/drawing/2014/main" id="{8122CB13-CCF5-94D3-5CFF-B1BFCEC62D79}"/>
                </a:ext>
              </a:extLst>
            </p:cNvPr>
            <p:cNvCxnSpPr>
              <a:cxnSpLocks/>
            </p:cNvCxnSpPr>
            <p:nvPr/>
          </p:nvCxnSpPr>
          <p:spPr>
            <a:xfrm>
              <a:off x="1171685" y="2225734"/>
              <a:ext cx="618778" cy="0"/>
            </a:xfrm>
            <a:prstGeom prst="straightConnector1">
              <a:avLst/>
            </a:prstGeom>
            <a:noFill/>
            <a:ln w="57150" cap="flat" cmpd="sng" algn="ctr">
              <a:solidFill>
                <a:srgbClr val="FF612F"/>
              </a:solidFill>
              <a:prstDash val="solid"/>
              <a:tailEnd type="triangle"/>
            </a:ln>
            <a:effectLst>
              <a:outerShdw blurRad="50800" dist="38100" dir="2700000" algn="tl" rotWithShape="0">
                <a:prstClr val="black">
                  <a:alpha val="40000"/>
                </a:prstClr>
              </a:outerShdw>
            </a:effectLst>
          </p:spPr>
        </p:cxnSp>
        <p:cxnSp>
          <p:nvCxnSpPr>
            <p:cNvPr id="18" name="Straight Arrow Connector 17">
              <a:extLst>
                <a:ext uri="{FF2B5EF4-FFF2-40B4-BE49-F238E27FC236}">
                  <a16:creationId xmlns:a16="http://schemas.microsoft.com/office/drawing/2014/main" id="{F676C033-4E7C-0813-6D72-E16DAF7B5CC1}"/>
                </a:ext>
              </a:extLst>
            </p:cNvPr>
            <p:cNvCxnSpPr>
              <a:cxnSpLocks/>
            </p:cNvCxnSpPr>
            <p:nvPr/>
          </p:nvCxnSpPr>
          <p:spPr>
            <a:xfrm>
              <a:off x="795110" y="3620092"/>
              <a:ext cx="618778" cy="0"/>
            </a:xfrm>
            <a:prstGeom prst="straightConnector1">
              <a:avLst/>
            </a:prstGeom>
            <a:noFill/>
            <a:ln w="57150" cap="flat" cmpd="sng" algn="ctr">
              <a:solidFill>
                <a:srgbClr val="FF612F"/>
              </a:solidFill>
              <a:prstDash val="solid"/>
              <a:tailEnd type="triangle"/>
            </a:ln>
            <a:effectLst>
              <a:outerShdw blurRad="50800" dist="38100" dir="2700000" algn="tl" rotWithShape="0">
                <a:prstClr val="black">
                  <a:alpha val="40000"/>
                </a:prstClr>
              </a:outerShdw>
            </a:effectLst>
          </p:spPr>
        </p:cxnSp>
        <p:sp>
          <p:nvSpPr>
            <p:cNvPr id="19" name="Rectangle: Rounded Corners 18">
              <a:extLst>
                <a:ext uri="{FF2B5EF4-FFF2-40B4-BE49-F238E27FC236}">
                  <a16:creationId xmlns:a16="http://schemas.microsoft.com/office/drawing/2014/main" id="{AC4B926E-324E-910D-D855-61385AD422E6}"/>
                </a:ext>
              </a:extLst>
            </p:cNvPr>
            <p:cNvSpPr/>
            <p:nvPr/>
          </p:nvSpPr>
          <p:spPr>
            <a:xfrm>
              <a:off x="1941340" y="2894246"/>
              <a:ext cx="528728" cy="182464"/>
            </a:xfrm>
            <a:prstGeom prst="roundRect">
              <a:avLst/>
            </a:prstGeom>
            <a:noFill/>
            <a:ln w="25400" cap="flat" cmpd="sng" algn="ctr">
              <a:solidFill>
                <a:srgbClr val="FDC109"/>
              </a:solidFill>
              <a:prstDash val="solid"/>
            </a:ln>
            <a:effectLst/>
          </p:spPr>
          <p:txBody>
            <a:bodyPr rtlCol="0" anchor="ctr"/>
            <a:lstStyle/>
            <a:p>
              <a:pPr algn="ctr">
                <a:buClr>
                  <a:srgbClr val="000000"/>
                </a:buClr>
                <a:buFont typeface="Arial"/>
                <a:buNone/>
                <a:defRPr/>
              </a:pPr>
              <a:endParaRPr lang="en-US" sz="1400" kern="0">
                <a:ln>
                  <a:solidFill>
                    <a:srgbClr val="FDC109"/>
                  </a:solidFill>
                </a:ln>
                <a:noFill/>
                <a:latin typeface="Gotham Light"/>
                <a:sym typeface="Arial"/>
              </a:endParaRPr>
            </a:p>
          </p:txBody>
        </p:sp>
        <p:cxnSp>
          <p:nvCxnSpPr>
            <p:cNvPr id="20" name="Straight Arrow Connector 19">
              <a:extLst>
                <a:ext uri="{FF2B5EF4-FFF2-40B4-BE49-F238E27FC236}">
                  <a16:creationId xmlns:a16="http://schemas.microsoft.com/office/drawing/2014/main" id="{B7D62653-53AE-AED4-9C43-71B730764ED9}"/>
                </a:ext>
              </a:extLst>
            </p:cNvPr>
            <p:cNvCxnSpPr>
              <a:cxnSpLocks/>
            </p:cNvCxnSpPr>
            <p:nvPr/>
          </p:nvCxnSpPr>
          <p:spPr>
            <a:xfrm>
              <a:off x="6159305" y="1147212"/>
              <a:ext cx="618778" cy="0"/>
            </a:xfrm>
            <a:prstGeom prst="straightConnector1">
              <a:avLst/>
            </a:prstGeom>
            <a:noFill/>
            <a:ln w="57150" cap="flat" cmpd="sng" algn="ctr">
              <a:solidFill>
                <a:srgbClr val="FF612F"/>
              </a:solidFill>
              <a:prstDash val="solid"/>
              <a:tailEnd type="triangle"/>
            </a:ln>
            <a:effectLst>
              <a:outerShdw blurRad="50800" dist="38100" dir="2700000" algn="tl" rotWithShape="0">
                <a:prstClr val="black">
                  <a:alpha val="40000"/>
                </a:prstClr>
              </a:outerShdw>
            </a:effectLst>
          </p:spPr>
        </p:cxnSp>
        <p:sp>
          <p:nvSpPr>
            <p:cNvPr id="21" name="Rectangle: Rounded Corners 20">
              <a:extLst>
                <a:ext uri="{FF2B5EF4-FFF2-40B4-BE49-F238E27FC236}">
                  <a16:creationId xmlns:a16="http://schemas.microsoft.com/office/drawing/2014/main" id="{D26013F2-469C-F5BC-1CD1-0DCA0B1F1A90}"/>
                </a:ext>
              </a:extLst>
            </p:cNvPr>
            <p:cNvSpPr/>
            <p:nvPr/>
          </p:nvSpPr>
          <p:spPr>
            <a:xfrm>
              <a:off x="1161574" y="3130434"/>
              <a:ext cx="2095097" cy="238778"/>
            </a:xfrm>
            <a:prstGeom prst="roundRect">
              <a:avLst/>
            </a:prstGeom>
            <a:noFill/>
            <a:ln w="25400" cap="flat" cmpd="sng" algn="ctr">
              <a:solidFill>
                <a:srgbClr val="FDC109"/>
              </a:solidFill>
              <a:prstDash val="solid"/>
            </a:ln>
            <a:effectLst/>
          </p:spPr>
          <p:txBody>
            <a:bodyPr rtlCol="0" anchor="ctr"/>
            <a:lstStyle/>
            <a:p>
              <a:pPr algn="ctr">
                <a:buClr>
                  <a:srgbClr val="000000"/>
                </a:buClr>
                <a:buFont typeface="Arial"/>
                <a:buNone/>
                <a:defRPr/>
              </a:pPr>
              <a:endParaRPr lang="en-US" sz="1400" kern="0">
                <a:ln>
                  <a:solidFill>
                    <a:srgbClr val="FDC109"/>
                  </a:solidFill>
                </a:ln>
                <a:noFill/>
                <a:latin typeface="Gotham Light"/>
                <a:sym typeface="Arial"/>
              </a:endParaRPr>
            </a:p>
          </p:txBody>
        </p:sp>
      </p:grpSp>
      <p:pic>
        <p:nvPicPr>
          <p:cNvPr id="25" name="Picture 24">
            <a:extLst>
              <a:ext uri="{FF2B5EF4-FFF2-40B4-BE49-F238E27FC236}">
                <a16:creationId xmlns:a16="http://schemas.microsoft.com/office/drawing/2014/main" id="{91E40A9A-6371-CE8A-2C7E-E802D8BF9615}"/>
              </a:ext>
            </a:extLst>
          </p:cNvPr>
          <p:cNvPicPr>
            <a:picLocks noChangeAspect="1"/>
          </p:cNvPicPr>
          <p:nvPr/>
        </p:nvPicPr>
        <p:blipFill>
          <a:blip r:embed="rId7"/>
          <a:stretch>
            <a:fillRect/>
          </a:stretch>
        </p:blipFill>
        <p:spPr>
          <a:xfrm>
            <a:off x="7712976" y="2733722"/>
            <a:ext cx="4122691" cy="38297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5931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1C045-814F-46AC-3010-490588F91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59ED9-E458-511E-06B0-591250C92D97}"/>
              </a:ext>
            </a:extLst>
          </p:cNvPr>
          <p:cNvSpPr>
            <a:spLocks noGrp="1"/>
          </p:cNvSpPr>
          <p:nvPr>
            <p:ph type="title"/>
          </p:nvPr>
        </p:nvSpPr>
        <p:spPr/>
        <p:txBody>
          <a:bodyPr>
            <a:normAutofit/>
          </a:bodyPr>
          <a:lstStyle/>
          <a:p>
            <a:r>
              <a:rPr lang="en-US" sz="4000"/>
              <a:t>The Student Portal</a:t>
            </a:r>
          </a:p>
        </p:txBody>
      </p:sp>
      <p:sp>
        <p:nvSpPr>
          <p:cNvPr id="4" name="Text Placeholder 3">
            <a:extLst>
              <a:ext uri="{FF2B5EF4-FFF2-40B4-BE49-F238E27FC236}">
                <a16:creationId xmlns:a16="http://schemas.microsoft.com/office/drawing/2014/main" id="{4A999481-0540-B3A7-0BAB-B06AEE185B8B}"/>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23B88107-9B24-660F-B544-E54A9AADB323}"/>
              </a:ext>
            </a:extLst>
          </p:cNvPr>
          <p:cNvGrpSpPr/>
          <p:nvPr/>
        </p:nvGrpSpPr>
        <p:grpSpPr>
          <a:xfrm>
            <a:off x="495386" y="3758286"/>
            <a:ext cx="5440341" cy="2027326"/>
            <a:chOff x="517895" y="2355037"/>
            <a:chExt cx="3780879" cy="1342432"/>
          </a:xfrm>
          <a:effectLst>
            <a:outerShdw blurRad="50800" dist="38100" dir="2700000" algn="tl" rotWithShape="0">
              <a:prstClr val="black">
                <a:alpha val="40000"/>
              </a:prstClr>
            </a:outerShdw>
          </a:effectLst>
        </p:grpSpPr>
        <p:pic>
          <p:nvPicPr>
            <p:cNvPr id="6" name="Picture 5" descr="Graphical user interface, text, application&#10;&#10;Description automatically generated">
              <a:extLst>
                <a:ext uri="{FF2B5EF4-FFF2-40B4-BE49-F238E27FC236}">
                  <a16:creationId xmlns:a16="http://schemas.microsoft.com/office/drawing/2014/main" id="{8B996816-25B8-386E-FF7A-EC29A771AEC4}"/>
                </a:ext>
              </a:extLst>
            </p:cNvPr>
            <p:cNvPicPr>
              <a:picLocks noChangeAspect="1"/>
            </p:cNvPicPr>
            <p:nvPr/>
          </p:nvPicPr>
          <p:blipFill rotWithShape="1">
            <a:blip r:embed="rId3"/>
            <a:srcRect l="29703" t="29667" r="28949" b="44234"/>
            <a:stretch/>
          </p:blipFill>
          <p:spPr>
            <a:xfrm>
              <a:off x="517895" y="2355037"/>
              <a:ext cx="3780879" cy="1342432"/>
            </a:xfrm>
            <a:prstGeom prst="rect">
              <a:avLst/>
            </a:prstGeom>
          </p:spPr>
        </p:pic>
        <p:sp>
          <p:nvSpPr>
            <p:cNvPr id="7" name="Rectangle 6">
              <a:extLst>
                <a:ext uri="{FF2B5EF4-FFF2-40B4-BE49-F238E27FC236}">
                  <a16:creationId xmlns:a16="http://schemas.microsoft.com/office/drawing/2014/main" id="{F97B34F1-FEF1-F77D-EDC5-A488B4BB5147}"/>
                </a:ext>
              </a:extLst>
            </p:cNvPr>
            <p:cNvSpPr/>
            <p:nvPr/>
          </p:nvSpPr>
          <p:spPr>
            <a:xfrm>
              <a:off x="517895" y="3383224"/>
              <a:ext cx="1117600" cy="1651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14B29B5D-F979-B0A9-03B7-5288A24CC0DC}"/>
              </a:ext>
            </a:extLst>
          </p:cNvPr>
          <p:cNvSpPr txBox="1"/>
          <p:nvPr/>
        </p:nvSpPr>
        <p:spPr>
          <a:xfrm>
            <a:off x="851707" y="2364605"/>
            <a:ext cx="4631616" cy="646331"/>
          </a:xfrm>
          <a:prstGeom prst="rect">
            <a:avLst/>
          </a:prstGeom>
          <a:solidFill>
            <a:srgbClr val="FF612F"/>
          </a:solidFill>
          <a:ln w="34925">
            <a:solidFill>
              <a:srgbClr val="FF612F"/>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Black" panose="020B0A04020102020204"/>
              </a:rPr>
              <a:t>Independent SMART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Black" panose="020B0A04020102020204"/>
              </a:rPr>
              <a:t>Goal Setting</a:t>
            </a:r>
          </a:p>
        </p:txBody>
      </p:sp>
      <p:grpSp>
        <p:nvGrpSpPr>
          <p:cNvPr id="9" name="Group 8">
            <a:extLst>
              <a:ext uri="{FF2B5EF4-FFF2-40B4-BE49-F238E27FC236}">
                <a16:creationId xmlns:a16="http://schemas.microsoft.com/office/drawing/2014/main" id="{81EF705B-BB9C-E10D-2375-454E8BCC83AB}"/>
              </a:ext>
            </a:extLst>
          </p:cNvPr>
          <p:cNvGrpSpPr/>
          <p:nvPr/>
        </p:nvGrpSpPr>
        <p:grpSpPr>
          <a:xfrm>
            <a:off x="6543429" y="1932884"/>
            <a:ext cx="5315516" cy="4630601"/>
            <a:chOff x="6293345" y="1603598"/>
            <a:chExt cx="5315516" cy="4630601"/>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8C0A006D-AAA0-FBF9-888A-A643B7DD0525}"/>
                </a:ext>
              </a:extLst>
            </p:cNvPr>
            <p:cNvPicPr>
              <a:picLocks noChangeAspect="1"/>
            </p:cNvPicPr>
            <p:nvPr/>
          </p:nvPicPr>
          <p:blipFill>
            <a:blip r:embed="rId4"/>
            <a:srcRect l="24634" t="14382" r="26999" b="10712"/>
            <a:stretch/>
          </p:blipFill>
          <p:spPr>
            <a:xfrm>
              <a:off x="6293345" y="1603598"/>
              <a:ext cx="5315516" cy="4630601"/>
            </a:xfrm>
            <a:prstGeom prst="rect">
              <a:avLst/>
            </a:prstGeom>
          </p:spPr>
        </p:pic>
        <p:sp>
          <p:nvSpPr>
            <p:cNvPr id="11" name="Rectangle: Rounded Corners 10">
              <a:extLst>
                <a:ext uri="{FF2B5EF4-FFF2-40B4-BE49-F238E27FC236}">
                  <a16:creationId xmlns:a16="http://schemas.microsoft.com/office/drawing/2014/main" id="{2402AFFE-05CC-5839-DD64-1A6091B5E4D1}"/>
                </a:ext>
              </a:extLst>
            </p:cNvPr>
            <p:cNvSpPr/>
            <p:nvPr/>
          </p:nvSpPr>
          <p:spPr>
            <a:xfrm>
              <a:off x="6975903" y="2142963"/>
              <a:ext cx="2359077" cy="316892"/>
            </a:xfrm>
            <a:prstGeom prst="roundRect">
              <a:avLst/>
            </a:prstGeom>
            <a:noFill/>
            <a:ln w="38100" cap="flat" cmpd="sng" algn="ctr">
              <a:solidFill>
                <a:srgbClr val="FF612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26" name="Rectangle: Rounded Corners 25">
            <a:extLst>
              <a:ext uri="{FF2B5EF4-FFF2-40B4-BE49-F238E27FC236}">
                <a16:creationId xmlns:a16="http://schemas.microsoft.com/office/drawing/2014/main" id="{C5010F23-3AF8-A9F2-98C0-A9C01D7E27A6}"/>
              </a:ext>
            </a:extLst>
          </p:cNvPr>
          <p:cNvSpPr/>
          <p:nvPr/>
        </p:nvSpPr>
        <p:spPr>
          <a:xfrm>
            <a:off x="7236745" y="2004347"/>
            <a:ext cx="4354067" cy="467902"/>
          </a:xfrm>
          <a:prstGeom prst="roundRect">
            <a:avLst/>
          </a:prstGeom>
          <a:noFill/>
          <a:ln w="38100" cap="flat" cmpd="sng" algn="ctr">
            <a:solidFill>
              <a:srgbClr val="FF612F"/>
            </a:solidFill>
            <a:prstDash val="solid"/>
          </a:ln>
          <a:effectLst/>
        </p:spPr>
        <p:txBody>
          <a:bodyPr rtlCol="0" anchor="ctr"/>
          <a:lstStyle/>
          <a:p>
            <a:pPr algn="ctr">
              <a:buClr>
                <a:srgbClr val="000000"/>
              </a:buClr>
              <a:buFont typeface="Arial"/>
              <a:buNone/>
              <a:defRPr/>
            </a:pPr>
            <a:endParaRPr lang="en-US" sz="1400" kern="0">
              <a:solidFill>
                <a:srgbClr val="FFFFFF"/>
              </a:solidFill>
              <a:latin typeface="Gotham Light"/>
              <a:sym typeface="Arial"/>
            </a:endParaRPr>
          </a:p>
        </p:txBody>
      </p:sp>
    </p:spTree>
    <p:extLst>
      <p:ext uri="{BB962C8B-B14F-4D97-AF65-F5344CB8AC3E}">
        <p14:creationId xmlns:p14="http://schemas.microsoft.com/office/powerpoint/2010/main" val="3484470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BA49-DB98-AC40-27C6-F290AB693EA2}"/>
              </a:ext>
            </a:extLst>
          </p:cNvPr>
          <p:cNvSpPr>
            <a:spLocks noGrp="1"/>
          </p:cNvSpPr>
          <p:nvPr>
            <p:ph type="title"/>
          </p:nvPr>
        </p:nvSpPr>
        <p:spPr>
          <a:xfrm>
            <a:off x="432812" y="294515"/>
            <a:ext cx="10138651" cy="986631"/>
          </a:xfrm>
        </p:spPr>
        <p:txBody>
          <a:bodyPr>
            <a:normAutofit/>
          </a:bodyPr>
          <a:lstStyle/>
          <a:p>
            <a:pPr algn="ctr"/>
            <a:r>
              <a:rPr lang="en-US" sz="4000" b="1" dirty="0">
                <a:latin typeface="Arial" panose="020B0604020202020204" pitchFamily="34" charset="0"/>
                <a:cs typeface="Arial" panose="020B0604020202020204" pitchFamily="34" charset="0"/>
              </a:rPr>
              <a:t>Activity: Explore the Student Portal</a:t>
            </a:r>
          </a:p>
        </p:txBody>
      </p:sp>
      <p:sp>
        <p:nvSpPr>
          <p:cNvPr id="10" name="Text Placeholder 9">
            <a:extLst>
              <a:ext uri="{FF2B5EF4-FFF2-40B4-BE49-F238E27FC236}">
                <a16:creationId xmlns:a16="http://schemas.microsoft.com/office/drawing/2014/main" id="{988B9BF1-41F4-0C83-DAA8-2F4432BEB298}"/>
              </a:ext>
            </a:extLst>
          </p:cNvPr>
          <p:cNvSpPr>
            <a:spLocks noGrp="1"/>
          </p:cNvSpPr>
          <p:nvPr>
            <p:ph type="body" sz="half" idx="2"/>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1F23C558-3CF5-573A-3E36-22B92DB70203}"/>
              </a:ext>
            </a:extLst>
          </p:cNvPr>
          <p:cNvSpPr>
            <a:spLocks noGrp="1"/>
          </p:cNvSpPr>
          <p:nvPr>
            <p:ph type="dt" sz="half" idx="4294967295"/>
          </p:nvPr>
        </p:nvSpPr>
        <p:spPr>
          <a:xfrm>
            <a:off x="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E8869-3C25-F44E-BEDF-89ECB67B71E1}"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4/22/2026</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EB952F04-0BE0-B97C-E30B-B4A16E316FD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6CA39DAE-E0F7-1837-F419-731B1CF093C2}"/>
              </a:ext>
            </a:extLst>
          </p:cNvPr>
          <p:cNvSpPr/>
          <p:nvPr/>
        </p:nvSpPr>
        <p:spPr>
          <a:xfrm>
            <a:off x="235527" y="2037887"/>
            <a:ext cx="11720945" cy="37792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b="1" dirty="0">
                <a:solidFill>
                  <a:schemeClr val="tx1"/>
                </a:solidFill>
                <a:latin typeface="Arial" panose="020B0604020202020204" pitchFamily="34" charset="0"/>
                <a:cs typeface="Arial" panose="020B0604020202020204" pitchFamily="34" charset="0"/>
              </a:rPr>
              <a:t>Login Link: </a:t>
            </a:r>
            <a:r>
              <a:rPr lang="en-US" sz="2800" dirty="0">
                <a:solidFill>
                  <a:schemeClr val="tx1"/>
                </a:solidFill>
                <a:latin typeface="Arial" panose="020B0604020202020204" pitchFamily="34" charset="0"/>
                <a:cs typeface="Arial" panose="020B0604020202020204" pitchFamily="34" charset="0"/>
              </a:rPr>
              <a:t>https://demo.student.apertureed.com/login </a:t>
            </a:r>
          </a:p>
          <a:p>
            <a:endParaRPr lang="en-US" sz="2800" dirty="0">
              <a:solidFill>
                <a:schemeClr val="tx1"/>
              </a:solidFill>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Username</a:t>
            </a:r>
            <a:r>
              <a:rPr lang="en-US" sz="2800" dirty="0">
                <a:solidFill>
                  <a:schemeClr val="tx1"/>
                </a:solidFill>
                <a:latin typeface="Arial" panose="020B0604020202020204" pitchFamily="34" charset="0"/>
                <a:cs typeface="Arial" panose="020B0604020202020204" pitchFamily="34" charset="0"/>
              </a:rPr>
              <a:t>: </a:t>
            </a:r>
            <a:r>
              <a:rPr lang="en-US" sz="2800" i="0" dirty="0">
                <a:solidFill>
                  <a:schemeClr val="tx1"/>
                </a:solidFill>
                <a:effectLst/>
                <a:latin typeface="Arial" panose="020B0604020202020204" pitchFamily="34" charset="0"/>
                <a:cs typeface="Arial" panose="020B0604020202020204" pitchFamily="34" charset="0"/>
              </a:rPr>
              <a:t>DAbbo170</a:t>
            </a:r>
            <a:endParaRPr lang="en-US" sz="2800" dirty="0">
              <a:solidFill>
                <a:schemeClr val="tx1"/>
              </a:solidFill>
              <a:latin typeface="Arial" panose="020B0604020202020204" pitchFamily="34" charset="0"/>
              <a:cs typeface="Arial" panose="020B0604020202020204" pitchFamily="34" charset="0"/>
            </a:endParaRP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Password</a:t>
            </a:r>
            <a:r>
              <a:rPr lang="en-US" sz="2800" dirty="0">
                <a:solidFill>
                  <a:schemeClr val="tx1"/>
                </a:solidFill>
                <a:latin typeface="Arial" panose="020B0604020202020204" pitchFamily="34" charset="0"/>
                <a:cs typeface="Arial" panose="020B0604020202020204" pitchFamily="34" charset="0"/>
              </a:rPr>
              <a:t>: </a:t>
            </a:r>
            <a:r>
              <a:rPr lang="en-US" sz="2800" i="0" dirty="0">
                <a:solidFill>
                  <a:schemeClr val="tx1"/>
                </a:solidFill>
                <a:effectLst/>
                <a:latin typeface="Arial" panose="020B0604020202020204" pitchFamily="34" charset="0"/>
                <a:cs typeface="Arial" panose="020B0604020202020204" pitchFamily="34" charset="0"/>
              </a:rPr>
              <a:t>Inverness2024!</a:t>
            </a:r>
          </a:p>
          <a:p>
            <a:endParaRPr lang="en-US" sz="2800" i="0" dirty="0">
              <a:solidFill>
                <a:schemeClr val="tx1"/>
              </a:solidFill>
              <a:effectLst/>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Action</a:t>
            </a:r>
            <a:r>
              <a:rPr lang="en-US" sz="2800" dirty="0">
                <a:solidFill>
                  <a:schemeClr val="tx1"/>
                </a:solidFill>
                <a:latin typeface="Arial" panose="020B0604020202020204" pitchFamily="34" charset="0"/>
                <a:cs typeface="Arial" panose="020B0604020202020204" pitchFamily="34" charset="0"/>
              </a:rPr>
              <a:t>: Review the SSR results, the Challenges, </a:t>
            </a:r>
          </a:p>
          <a:p>
            <a:r>
              <a:rPr lang="en-US" sz="2800" dirty="0">
                <a:solidFill>
                  <a:schemeClr val="tx1"/>
                </a:solidFill>
                <a:latin typeface="Arial" panose="020B0604020202020204" pitchFamily="34" charset="0"/>
                <a:cs typeface="Arial" panose="020B0604020202020204" pitchFamily="34" charset="0"/>
              </a:rPr>
              <a:t>and Goal Setting features</a:t>
            </a:r>
          </a:p>
          <a:p>
            <a:endParaRPr lang="en-US" sz="2800" b="1" dirty="0">
              <a:solidFill>
                <a:schemeClr val="tx1"/>
              </a:solidFill>
              <a:latin typeface="Arial" panose="020B0604020202020204" pitchFamily="34" charset="0"/>
              <a:cs typeface="Arial" panose="020B0604020202020204" pitchFamily="34" charset="0"/>
            </a:endParaRPr>
          </a:p>
        </p:txBody>
      </p:sp>
      <p:pic>
        <p:nvPicPr>
          <p:cNvPr id="3" name="Online Media 2" title="4 Minute Timer">
            <a:hlinkClick r:id="" action="ppaction://media"/>
            <a:extLst>
              <a:ext uri="{FF2B5EF4-FFF2-40B4-BE49-F238E27FC236}">
                <a16:creationId xmlns:a16="http://schemas.microsoft.com/office/drawing/2014/main" id="{F2FE213F-E096-5E9A-7442-785C15149DC4}"/>
              </a:ext>
            </a:extLst>
          </p:cNvPr>
          <p:cNvPicPr>
            <a:picLocks noRot="1" noChangeAspect="1"/>
          </p:cNvPicPr>
          <p:nvPr>
            <a:videoFile r:link="rId1"/>
          </p:nvPr>
        </p:nvPicPr>
        <p:blipFill>
          <a:blip r:embed="rId4"/>
          <a:stretch>
            <a:fillRect/>
          </a:stretch>
        </p:blipFill>
        <p:spPr>
          <a:xfrm>
            <a:off x="8692600" y="3080000"/>
            <a:ext cx="3000047" cy="1695026"/>
          </a:xfrm>
          <a:prstGeom prst="rect">
            <a:avLst/>
          </a:prstGeom>
        </p:spPr>
      </p:pic>
    </p:spTree>
    <p:extLst>
      <p:ext uri="{BB962C8B-B14F-4D97-AF65-F5344CB8AC3E}">
        <p14:creationId xmlns:p14="http://schemas.microsoft.com/office/powerpoint/2010/main" val="108220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4F64-C39D-CE63-75F2-06B0589DA519}"/>
              </a:ext>
            </a:extLst>
          </p:cNvPr>
          <p:cNvSpPr>
            <a:spLocks noGrp="1"/>
          </p:cNvSpPr>
          <p:nvPr>
            <p:ph type="title"/>
          </p:nvPr>
        </p:nvSpPr>
        <p:spPr/>
        <p:txBody>
          <a:bodyPr/>
          <a:lstStyle/>
          <a:p>
            <a:pPr>
              <a:lnSpc>
                <a:spcPct val="150000"/>
              </a:lnSpc>
            </a:pPr>
            <a:r>
              <a:rPr lang="en-US" dirty="0"/>
              <a:t>The Educator Portal</a:t>
            </a:r>
          </a:p>
        </p:txBody>
      </p:sp>
      <p:pic>
        <p:nvPicPr>
          <p:cNvPr id="8194" name="Picture 2" descr="Schoolizer - How to Become the Best Computer Teacher? 7 Steps You Must  Follow">
            <a:extLst>
              <a:ext uri="{FF2B5EF4-FFF2-40B4-BE49-F238E27FC236}">
                <a16:creationId xmlns:a16="http://schemas.microsoft.com/office/drawing/2014/main" id="{DF7344B4-71DF-A122-0CFB-62F77779D9C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853" r="19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14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34D-98FB-3203-8221-514A262BF503}"/>
              </a:ext>
            </a:extLst>
          </p:cNvPr>
          <p:cNvSpPr>
            <a:spLocks noGrp="1"/>
          </p:cNvSpPr>
          <p:nvPr>
            <p:ph type="title"/>
          </p:nvPr>
        </p:nvSpPr>
        <p:spPr/>
        <p:txBody>
          <a:bodyPr>
            <a:normAutofit/>
          </a:bodyPr>
          <a:lstStyle/>
          <a:p>
            <a:r>
              <a:rPr lang="en-US" sz="4000"/>
              <a:t>User Roles in the DESSA System</a:t>
            </a:r>
          </a:p>
        </p:txBody>
      </p:sp>
      <p:sp>
        <p:nvSpPr>
          <p:cNvPr id="4" name="Text Placeholder 3">
            <a:extLst>
              <a:ext uri="{FF2B5EF4-FFF2-40B4-BE49-F238E27FC236}">
                <a16:creationId xmlns:a16="http://schemas.microsoft.com/office/drawing/2014/main" id="{49D9F2A6-8BC8-5F8B-FAEC-1821108F9A3C}"/>
              </a:ext>
            </a:extLst>
          </p:cNvPr>
          <p:cNvSpPr>
            <a:spLocks noGrp="1"/>
          </p:cNvSpPr>
          <p:nvPr>
            <p:ph type="body" sz="half" idx="2"/>
          </p:nvPr>
        </p:nvSpPr>
        <p:spPr/>
        <p:txBody>
          <a:bodyPr>
            <a:normAutofit fontScale="92500" lnSpcReduction="10000"/>
          </a:body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BF2A1A34-CC5F-B09B-D4D7-5823AA53F4F5}"/>
              </a:ext>
            </a:extLst>
          </p:cNvPr>
          <p:cNvPicPr>
            <a:picLocks noChangeAspect="1"/>
          </p:cNvPicPr>
          <p:nvPr/>
        </p:nvPicPr>
        <p:blipFill>
          <a:blip r:embed="rId3"/>
          <a:stretch>
            <a:fillRect/>
          </a:stretch>
        </p:blipFill>
        <p:spPr>
          <a:xfrm>
            <a:off x="639515" y="1931434"/>
            <a:ext cx="3487305" cy="348730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9CDDA93-3BE5-E750-796D-A3F34481D16D}"/>
              </a:ext>
            </a:extLst>
          </p:cNvPr>
          <p:cNvPicPr>
            <a:picLocks noChangeAspect="1"/>
          </p:cNvPicPr>
          <p:nvPr/>
        </p:nvPicPr>
        <p:blipFill>
          <a:blip r:embed="rId4"/>
          <a:stretch>
            <a:fillRect/>
          </a:stretch>
        </p:blipFill>
        <p:spPr>
          <a:xfrm>
            <a:off x="8040129" y="1931435"/>
            <a:ext cx="3487304" cy="3487304"/>
          </a:xfrm>
          <a:prstGeom prst="rect">
            <a:avLst/>
          </a:prstGeom>
        </p:spPr>
      </p:pic>
      <p:sp>
        <p:nvSpPr>
          <p:cNvPr id="7" name="TextBox 6">
            <a:extLst>
              <a:ext uri="{FF2B5EF4-FFF2-40B4-BE49-F238E27FC236}">
                <a16:creationId xmlns:a16="http://schemas.microsoft.com/office/drawing/2014/main" id="{ED420B14-4FBF-960F-009F-7A004DEB3D46}"/>
              </a:ext>
            </a:extLst>
          </p:cNvPr>
          <p:cNvSpPr txBox="1"/>
          <p:nvPr/>
        </p:nvSpPr>
        <p:spPr>
          <a:xfrm>
            <a:off x="8486029"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for their assigned students.</a:t>
            </a:r>
          </a:p>
        </p:txBody>
      </p:sp>
      <p:sp>
        <p:nvSpPr>
          <p:cNvPr id="8" name="TextBox 7">
            <a:extLst>
              <a:ext uri="{FF2B5EF4-FFF2-40B4-BE49-F238E27FC236}">
                <a16:creationId xmlns:a16="http://schemas.microsoft.com/office/drawing/2014/main" id="{C8462946-5F57-FE40-994B-3522AAE87729}"/>
              </a:ext>
            </a:extLst>
          </p:cNvPr>
          <p:cNvSpPr txBox="1"/>
          <p:nvPr/>
        </p:nvSpPr>
        <p:spPr>
          <a:xfrm>
            <a:off x="4952583"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from their site only.</a:t>
            </a:r>
          </a:p>
        </p:txBody>
      </p:sp>
      <p:sp>
        <p:nvSpPr>
          <p:cNvPr id="9" name="TextBox 8">
            <a:extLst>
              <a:ext uri="{FF2B5EF4-FFF2-40B4-BE49-F238E27FC236}">
                <a16:creationId xmlns:a16="http://schemas.microsoft.com/office/drawing/2014/main" id="{4AED0210-4E55-2685-7B3D-163B01938AD1}"/>
              </a:ext>
            </a:extLst>
          </p:cNvPr>
          <p:cNvSpPr txBox="1"/>
          <p:nvPr/>
        </p:nvSpPr>
        <p:spPr>
          <a:xfrm>
            <a:off x="751693" y="5640155"/>
            <a:ext cx="3262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all reports for the program, sites, and students.</a:t>
            </a:r>
          </a:p>
        </p:txBody>
      </p:sp>
      <p:pic>
        <p:nvPicPr>
          <p:cNvPr id="10" name="Picture 9" descr="A picture containing text, sign&#10;&#10;Description automatically generated">
            <a:extLst>
              <a:ext uri="{FF2B5EF4-FFF2-40B4-BE49-F238E27FC236}">
                <a16:creationId xmlns:a16="http://schemas.microsoft.com/office/drawing/2014/main" id="{A7E2ED58-417D-9052-CAA8-3147F971A1CC}"/>
              </a:ext>
            </a:extLst>
          </p:cNvPr>
          <p:cNvPicPr>
            <a:picLocks noChangeAspect="1"/>
          </p:cNvPicPr>
          <p:nvPr/>
        </p:nvPicPr>
        <p:blipFill>
          <a:blip r:embed="rId5"/>
          <a:stretch>
            <a:fillRect/>
          </a:stretch>
        </p:blipFill>
        <p:spPr>
          <a:xfrm>
            <a:off x="4339822" y="1931434"/>
            <a:ext cx="3487305" cy="3487305"/>
          </a:xfrm>
          <a:prstGeom prst="rect">
            <a:avLst/>
          </a:prstGeom>
        </p:spPr>
      </p:pic>
    </p:spTree>
    <p:extLst>
      <p:ext uri="{BB962C8B-B14F-4D97-AF65-F5344CB8AC3E}">
        <p14:creationId xmlns:p14="http://schemas.microsoft.com/office/powerpoint/2010/main" val="1323912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C2BC0-C973-7A28-C9F6-1DFBA1850482}"/>
              </a:ext>
            </a:extLst>
          </p:cNvPr>
          <p:cNvSpPr>
            <a:spLocks noGrp="1"/>
          </p:cNvSpPr>
          <p:nvPr>
            <p:ph type="title"/>
          </p:nvPr>
        </p:nvSpPr>
        <p:spPr/>
        <p:txBody>
          <a:bodyPr>
            <a:normAutofit/>
          </a:bodyPr>
          <a:lstStyle/>
          <a:p>
            <a:r>
              <a:rPr lang="en-US" sz="4000" b="1" dirty="0"/>
              <a:t>Site Leader Dashboard</a:t>
            </a:r>
          </a:p>
        </p:txBody>
      </p:sp>
      <p:pic>
        <p:nvPicPr>
          <p:cNvPr id="5" name="Picture 4">
            <a:extLst>
              <a:ext uri="{FF2B5EF4-FFF2-40B4-BE49-F238E27FC236}">
                <a16:creationId xmlns:a16="http://schemas.microsoft.com/office/drawing/2014/main" id="{F619AA6E-E283-3E85-7FDB-35A54075B276}"/>
              </a:ext>
            </a:extLst>
          </p:cNvPr>
          <p:cNvPicPr>
            <a:picLocks noChangeAspect="1"/>
          </p:cNvPicPr>
          <p:nvPr/>
        </p:nvPicPr>
        <p:blipFill>
          <a:blip r:embed="rId3"/>
          <a:stretch>
            <a:fillRect/>
          </a:stretch>
        </p:blipFill>
        <p:spPr>
          <a:xfrm>
            <a:off x="1377923" y="1343867"/>
            <a:ext cx="9535429" cy="51822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2749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509F0-5148-7E3A-847D-18E745F51046}"/>
              </a:ext>
            </a:extLst>
          </p:cNvPr>
          <p:cNvSpPr>
            <a:spLocks noGrp="1"/>
          </p:cNvSpPr>
          <p:nvPr>
            <p:ph type="title"/>
          </p:nvPr>
        </p:nvSpPr>
        <p:spPr/>
        <p:txBody>
          <a:bodyPr>
            <a:normAutofit/>
          </a:bodyPr>
          <a:lstStyle/>
          <a:p>
            <a:r>
              <a:rPr lang="en-US" sz="4000" b="1" dirty="0"/>
              <a:t>Educator Dashboard</a:t>
            </a:r>
          </a:p>
        </p:txBody>
      </p:sp>
      <p:sp>
        <p:nvSpPr>
          <p:cNvPr id="6" name="Content Placeholder 5">
            <a:extLst>
              <a:ext uri="{FF2B5EF4-FFF2-40B4-BE49-F238E27FC236}">
                <a16:creationId xmlns:a16="http://schemas.microsoft.com/office/drawing/2014/main" id="{731CC3E6-23D1-F059-4099-84CACD30B707}"/>
              </a:ext>
            </a:extLst>
          </p:cNvPr>
          <p:cNvSpPr>
            <a:spLocks noGrp="1"/>
          </p:cNvSpPr>
          <p:nvPr>
            <p:ph idx="1"/>
          </p:nvPr>
        </p:nvSpPr>
        <p:spPr/>
        <p:txBody>
          <a:bodyPr/>
          <a:lstStyle/>
          <a:p>
            <a:endParaRPr lang="en-US"/>
          </a:p>
        </p:txBody>
      </p:sp>
      <p:sp>
        <p:nvSpPr>
          <p:cNvPr id="7" name="Text Placeholder 6">
            <a:extLst>
              <a:ext uri="{FF2B5EF4-FFF2-40B4-BE49-F238E27FC236}">
                <a16:creationId xmlns:a16="http://schemas.microsoft.com/office/drawing/2014/main" id="{2EB3C3C8-7B3D-F8A4-C508-154B04B1CF49}"/>
              </a:ext>
            </a:extLst>
          </p:cNvPr>
          <p:cNvSpPr>
            <a:spLocks noGrp="1"/>
          </p:cNvSpPr>
          <p:nvPr>
            <p:ph type="body" sz="half" idx="2"/>
          </p:nvPr>
        </p:nvSpPr>
        <p:spPr/>
        <p:txBody>
          <a:bodyPr>
            <a:normAutofit fontScale="92500" lnSpcReduction="10000"/>
          </a:bodyPr>
          <a:lstStyle/>
          <a:p>
            <a:endParaRPr lang="en-US"/>
          </a:p>
        </p:txBody>
      </p:sp>
      <p:pic>
        <p:nvPicPr>
          <p:cNvPr id="4" name="Picture 5" descr="Graphical user interface, application, website&#10;&#10;Description automatically generated">
            <a:extLst>
              <a:ext uri="{FF2B5EF4-FFF2-40B4-BE49-F238E27FC236}">
                <a16:creationId xmlns:a16="http://schemas.microsoft.com/office/drawing/2014/main" id="{552464EA-8A10-85DB-4658-CAAED829CAFF}"/>
              </a:ext>
            </a:extLst>
          </p:cNvPr>
          <p:cNvPicPr>
            <a:picLocks noChangeAspect="1"/>
          </p:cNvPicPr>
          <p:nvPr/>
        </p:nvPicPr>
        <p:blipFill rotWithShape="1">
          <a:blip r:embed="rId3"/>
          <a:srcRect t="6842" b="7058"/>
          <a:stretch/>
        </p:blipFill>
        <p:spPr>
          <a:xfrm>
            <a:off x="910968" y="1498600"/>
            <a:ext cx="10506331" cy="5118542"/>
          </a:xfrm>
          <a:prstGeom prst="rect">
            <a:avLst/>
          </a:prstGeom>
          <a:noFill/>
          <a:ln>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6816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0DB0-A69A-1DE3-A58D-8A1CA2E9491B}"/>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80703211-54A5-A343-323F-04143755B44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8C221BBC-7E7D-29CC-C048-AC4E55DEF18F}"/>
              </a:ext>
            </a:extLst>
          </p:cNvPr>
          <p:cNvSpPr txBox="1">
            <a:spLocks/>
          </p:cNvSpPr>
          <p:nvPr/>
        </p:nvSpPr>
        <p:spPr>
          <a:xfrm>
            <a:off x="312686" y="2884758"/>
            <a:ext cx="3510916" cy="2430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None/>
              <a:tabLst/>
              <a:defRPr/>
            </a:pPr>
            <a:r>
              <a:rPr kumimoji="0" lang="en-US" b="0"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Educators supporting the Student Self-Report (SSR) will not have students loaded in the Ratings tab.</a:t>
            </a:r>
          </a:p>
        </p:txBody>
      </p:sp>
      <p:pic>
        <p:nvPicPr>
          <p:cNvPr id="6" name="Picture 5">
            <a:extLst>
              <a:ext uri="{FF2B5EF4-FFF2-40B4-BE49-F238E27FC236}">
                <a16:creationId xmlns:a16="http://schemas.microsoft.com/office/drawing/2014/main" id="{1E6EF9C1-EEAD-E47A-062B-1B18C86EB4C3}"/>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01E42711-3BD9-9329-B620-91D8B18FF098}"/>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1B2AEDD5-586F-A3C8-474C-3ED62B30AB9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spTree>
    <p:extLst>
      <p:ext uri="{BB962C8B-B14F-4D97-AF65-F5344CB8AC3E}">
        <p14:creationId xmlns:p14="http://schemas.microsoft.com/office/powerpoint/2010/main" val="2338079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E03B-0F9E-AB59-B448-48AE557927DC}"/>
              </a:ext>
            </a:extLst>
          </p:cNvPr>
          <p:cNvSpPr>
            <a:spLocks noGrp="1"/>
          </p:cNvSpPr>
          <p:nvPr>
            <p:ph type="title"/>
          </p:nvPr>
        </p:nvSpPr>
        <p:spPr/>
        <p:txBody>
          <a:bodyPr>
            <a:normAutofit/>
          </a:bodyPr>
          <a:lstStyle/>
          <a:p>
            <a:r>
              <a:rPr lang="en-US" sz="4000" dirty="0"/>
              <a:t>Data and Insights Tab</a:t>
            </a:r>
          </a:p>
        </p:txBody>
      </p:sp>
      <p:sp>
        <p:nvSpPr>
          <p:cNvPr id="4" name="Text Placeholder 3">
            <a:extLst>
              <a:ext uri="{FF2B5EF4-FFF2-40B4-BE49-F238E27FC236}">
                <a16:creationId xmlns:a16="http://schemas.microsoft.com/office/drawing/2014/main" id="{E8635E65-FAF5-C9F9-2C28-896B2D05BBD2}"/>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B5BFC31-08F1-051E-417F-701B45F5612A}"/>
              </a:ext>
            </a:extLst>
          </p:cNvPr>
          <p:cNvPicPr>
            <a:picLocks noChangeAspect="1"/>
          </p:cNvPicPr>
          <p:nvPr/>
        </p:nvPicPr>
        <p:blipFill>
          <a:blip r:embed="rId3"/>
          <a:stretch>
            <a:fillRect/>
          </a:stretch>
        </p:blipFill>
        <p:spPr>
          <a:xfrm>
            <a:off x="3436798" y="1892150"/>
            <a:ext cx="8544603" cy="4813860"/>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9739B1-1AEE-5068-2804-D540FC73A5B3}"/>
              </a:ext>
            </a:extLst>
          </p:cNvPr>
          <p:cNvSpPr txBox="1">
            <a:spLocks/>
          </p:cNvSpPr>
          <p:nvPr/>
        </p:nvSpPr>
        <p:spPr>
          <a:xfrm>
            <a:off x="338039" y="3095306"/>
            <a:ext cx="2886735" cy="24075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a:buClr>
                <a:srgbClr val="20252E"/>
              </a:buClr>
              <a:defRPr/>
            </a:pPr>
            <a:r>
              <a:rPr lang="en-US" sz="2000" kern="0" dirty="0">
                <a:solidFill>
                  <a:srgbClr val="20252E"/>
                </a:solidFill>
                <a:latin typeface="Arial" panose="020B0604020202020204"/>
              </a:rPr>
              <a:t>Real-time results</a:t>
            </a:r>
          </a:p>
          <a:p>
            <a:pPr>
              <a:buClr>
                <a:srgbClr val="20252E"/>
              </a:buClr>
              <a:defRPr/>
            </a:pPr>
            <a:r>
              <a:rPr lang="en-US" sz="2000" kern="0" dirty="0">
                <a:solidFill>
                  <a:srgbClr val="20252E"/>
                </a:solidFill>
                <a:latin typeface="Arial" panose="020B0604020202020204"/>
              </a:rPr>
              <a:t>Interactive, filterable charts</a:t>
            </a:r>
          </a:p>
          <a:p>
            <a:pPr>
              <a:buClr>
                <a:srgbClr val="20252E"/>
              </a:buClr>
              <a:defRPr/>
            </a:pPr>
            <a:r>
              <a:rPr lang="en-US" sz="2000" kern="0" dirty="0">
                <a:solidFill>
                  <a:srgbClr val="20252E"/>
                </a:solidFill>
                <a:latin typeface="Arial" panose="020B0604020202020204"/>
              </a:rPr>
              <a:t>Downloadable reports</a:t>
            </a:r>
          </a:p>
        </p:txBody>
      </p:sp>
    </p:spTree>
    <p:extLst>
      <p:ext uri="{BB962C8B-B14F-4D97-AF65-F5344CB8AC3E}">
        <p14:creationId xmlns:p14="http://schemas.microsoft.com/office/powerpoint/2010/main" val="3659259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AAA-2C38-9736-F5B4-3837D6A8CD99}"/>
              </a:ext>
            </a:extLst>
          </p:cNvPr>
          <p:cNvSpPr>
            <a:spLocks noGrp="1"/>
          </p:cNvSpPr>
          <p:nvPr>
            <p:ph type="title"/>
          </p:nvPr>
        </p:nvSpPr>
        <p:spPr/>
        <p:txBody>
          <a:bodyPr>
            <a:normAutofit/>
          </a:bodyPr>
          <a:lstStyle/>
          <a:p>
            <a:r>
              <a:rPr lang="en-US" sz="4000" dirty="0"/>
              <a:t>Strategies Tab</a:t>
            </a:r>
          </a:p>
        </p:txBody>
      </p:sp>
      <p:sp>
        <p:nvSpPr>
          <p:cNvPr id="4" name="Text Placeholder 3">
            <a:extLst>
              <a:ext uri="{FF2B5EF4-FFF2-40B4-BE49-F238E27FC236}">
                <a16:creationId xmlns:a16="http://schemas.microsoft.com/office/drawing/2014/main" id="{7D414AB4-70E8-34BD-B6A3-275C310FF2FA}"/>
              </a:ext>
            </a:extLst>
          </p:cNvPr>
          <p:cNvSpPr>
            <a:spLocks noGrp="1"/>
          </p:cNvSpPr>
          <p:nvPr>
            <p:ph type="body" sz="half" idx="2"/>
          </p:nvPr>
        </p:nvSpPr>
        <p:spPr/>
        <p:txBody>
          <a:bodyPr>
            <a:normAutofit fontScale="92500" lnSpcReduction="10000"/>
          </a:bodyPr>
          <a:lstStyle/>
          <a:p>
            <a:endParaRPr lang="en-US"/>
          </a:p>
        </p:txBody>
      </p:sp>
      <p:pic>
        <p:nvPicPr>
          <p:cNvPr id="1026" name="Picture 2">
            <a:extLst>
              <a:ext uri="{FF2B5EF4-FFF2-40B4-BE49-F238E27FC236}">
                <a16:creationId xmlns:a16="http://schemas.microsoft.com/office/drawing/2014/main" id="{FA72829E-548E-DCB9-CAAC-E641EA230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94750"/>
            <a:ext cx="9789128" cy="488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1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D0172-363C-D325-A9FE-F6A2CC398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AAA8F-E181-9400-ED2D-5956B3AC9825}"/>
              </a:ext>
            </a:extLst>
          </p:cNvPr>
          <p:cNvSpPr>
            <a:spLocks noGrp="1"/>
          </p:cNvSpPr>
          <p:nvPr>
            <p:ph type="title"/>
          </p:nvPr>
        </p:nvSpPr>
        <p:spPr/>
        <p:txBody>
          <a:bodyPr/>
          <a:lstStyle/>
          <a:p>
            <a:r>
              <a:rPr lang="en-US"/>
              <a:t>Today’s Agenda</a:t>
            </a:r>
          </a:p>
        </p:txBody>
      </p:sp>
      <p:sp>
        <p:nvSpPr>
          <p:cNvPr id="5" name="TextBox 4">
            <a:extLst>
              <a:ext uri="{FF2B5EF4-FFF2-40B4-BE49-F238E27FC236}">
                <a16:creationId xmlns:a16="http://schemas.microsoft.com/office/drawing/2014/main" id="{797864E7-74D0-9401-1A52-093937862198}"/>
              </a:ext>
            </a:extLst>
          </p:cNvPr>
          <p:cNvSpPr txBox="1"/>
          <p:nvPr/>
        </p:nvSpPr>
        <p:spPr>
          <a:xfrm>
            <a:off x="6535461" y="164494"/>
            <a:ext cx="5954973" cy="5478423"/>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a:p>
            <a:pPr>
              <a:lnSpc>
                <a:spcPct val="200000"/>
              </a:lnSpc>
            </a:pPr>
            <a:r>
              <a:rPr lang="en-US" sz="2800" dirty="0">
                <a:solidFill>
                  <a:srgbClr val="00325E"/>
                </a:solidFill>
                <a:latin typeface="+mn-lt"/>
              </a:rPr>
              <a:t>Here’s how we’ll spend our time together today:</a:t>
            </a:r>
          </a:p>
          <a:p>
            <a:pPr marL="342900" indent="-342900">
              <a:lnSpc>
                <a:spcPct val="200000"/>
              </a:lnSpc>
              <a:buFont typeface="Arial" panose="020B0604020202020204" pitchFamily="34" charset="0"/>
              <a:buChar char="•"/>
            </a:pPr>
            <a:r>
              <a:rPr lang="en-US" sz="2800" dirty="0">
                <a:solidFill>
                  <a:srgbClr val="00325E"/>
                </a:solidFill>
              </a:rPr>
              <a:t>DESSA Overview: SSR</a:t>
            </a:r>
            <a:endParaRPr lang="en-US" sz="2800" dirty="0">
              <a:solidFill>
                <a:srgbClr val="00325E"/>
              </a:solidFill>
              <a:latin typeface="+mn-lt"/>
            </a:endParaRPr>
          </a:p>
          <a:p>
            <a:pPr marL="342900" indent="-342900">
              <a:lnSpc>
                <a:spcPct val="150000"/>
              </a:lnSpc>
              <a:buFont typeface="Arial" panose="020B0604020202020204" pitchFamily="34" charset="0"/>
              <a:buChar char="•"/>
            </a:pPr>
            <a:r>
              <a:rPr lang="en-US" sz="2800" dirty="0">
                <a:solidFill>
                  <a:srgbClr val="00325E"/>
                </a:solidFill>
              </a:rPr>
              <a:t>Student Portal features </a:t>
            </a:r>
            <a:endParaRPr lang="en-US" sz="2800" dirty="0">
              <a:solidFill>
                <a:srgbClr val="00325E"/>
              </a:solidFill>
              <a:latin typeface="+mn-lt"/>
            </a:endParaRPr>
          </a:p>
          <a:p>
            <a:pPr marL="342900" indent="-342900">
              <a:lnSpc>
                <a:spcPct val="150000"/>
              </a:lnSpc>
              <a:buFont typeface="Arial" panose="020B0604020202020204" pitchFamily="34" charset="0"/>
              <a:buChar char="•"/>
            </a:pPr>
            <a:r>
              <a:rPr lang="en-US" sz="2800" b="0" i="0" dirty="0">
                <a:solidFill>
                  <a:srgbClr val="00325E"/>
                </a:solidFill>
                <a:effectLst/>
                <a:latin typeface="+mn-lt"/>
              </a:rPr>
              <a:t>The Educator Portal</a:t>
            </a:r>
          </a:p>
          <a:p>
            <a:pPr marL="342900" indent="-342900">
              <a:lnSpc>
                <a:spcPct val="150000"/>
              </a:lnSpc>
              <a:buFont typeface="Arial" panose="020B0604020202020204" pitchFamily="34" charset="0"/>
              <a:buChar char="•"/>
            </a:pPr>
            <a:r>
              <a:rPr lang="en-US" sz="2800" dirty="0">
                <a:solidFill>
                  <a:srgbClr val="00325E"/>
                </a:solidFill>
                <a:latin typeface="+mn-lt"/>
              </a:rPr>
              <a:t>Optimistic Closure</a:t>
            </a:r>
          </a:p>
          <a:p>
            <a:pPr marL="285750" indent="-28575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06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CAA1-7F86-8B5E-E88F-6A61794E8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74585-12C6-C176-F9A7-CAA9A5FCFD2E}"/>
              </a:ext>
            </a:extLst>
          </p:cNvPr>
          <p:cNvSpPr>
            <a:spLocks noGrp="1"/>
          </p:cNvSpPr>
          <p:nvPr>
            <p:ph type="title"/>
          </p:nvPr>
        </p:nvSpPr>
        <p:spPr/>
        <p:txBody>
          <a:bodyPr>
            <a:normAutofit/>
          </a:bodyPr>
          <a:lstStyle/>
          <a:p>
            <a:r>
              <a:rPr lang="en-US" sz="4000" dirty="0"/>
              <a:t>Foundational Practices </a:t>
            </a:r>
          </a:p>
        </p:txBody>
      </p:sp>
      <p:pic>
        <p:nvPicPr>
          <p:cNvPr id="2050" name="Picture 2">
            <a:extLst>
              <a:ext uri="{FF2B5EF4-FFF2-40B4-BE49-F238E27FC236}">
                <a16:creationId xmlns:a16="http://schemas.microsoft.com/office/drawing/2014/main" id="{76FFEC9D-8F72-8EC9-CBAC-2823FD263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750"/>
          <a:stretch/>
        </p:blipFill>
        <p:spPr bwMode="auto">
          <a:xfrm>
            <a:off x="1330752" y="1750464"/>
            <a:ext cx="3768436" cy="48892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9E1572-9975-4250-4411-9290681DC3F2}"/>
              </a:ext>
            </a:extLst>
          </p:cNvPr>
          <p:cNvPicPr>
            <a:picLocks noChangeAspect="1"/>
          </p:cNvPicPr>
          <p:nvPr/>
        </p:nvPicPr>
        <p:blipFill>
          <a:blip r:embed="rId4"/>
          <a:stretch>
            <a:fillRect/>
          </a:stretch>
        </p:blipFill>
        <p:spPr>
          <a:xfrm>
            <a:off x="6347973" y="1750464"/>
            <a:ext cx="4513275" cy="4697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932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59E3-9889-63B3-1875-0DB030DA0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B13C4-E7A3-5F5E-7575-C4E48EC5E89E}"/>
              </a:ext>
            </a:extLst>
          </p:cNvPr>
          <p:cNvSpPr>
            <a:spLocks noGrp="1"/>
          </p:cNvSpPr>
          <p:nvPr>
            <p:ph type="title"/>
          </p:nvPr>
        </p:nvSpPr>
        <p:spPr/>
        <p:txBody>
          <a:bodyPr>
            <a:normAutofit/>
          </a:bodyPr>
          <a:lstStyle/>
          <a:p>
            <a:r>
              <a:rPr lang="en-US" sz="4000" dirty="0"/>
              <a:t>Strategies</a:t>
            </a:r>
          </a:p>
        </p:txBody>
      </p:sp>
      <p:pic>
        <p:nvPicPr>
          <p:cNvPr id="3074" name="Picture 2">
            <a:extLst>
              <a:ext uri="{FF2B5EF4-FFF2-40B4-BE49-F238E27FC236}">
                <a16:creationId xmlns:a16="http://schemas.microsoft.com/office/drawing/2014/main" id="{B375E458-8F6C-0E20-2865-E7E421394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97" y="2036617"/>
            <a:ext cx="5552513" cy="43094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2A05F4-9025-BED9-9507-D5A9501366B5}"/>
              </a:ext>
            </a:extLst>
          </p:cNvPr>
          <p:cNvPicPr>
            <a:picLocks noChangeAspect="1"/>
          </p:cNvPicPr>
          <p:nvPr/>
        </p:nvPicPr>
        <p:blipFill>
          <a:blip r:embed="rId4"/>
          <a:stretch>
            <a:fillRect/>
          </a:stretch>
        </p:blipFill>
        <p:spPr>
          <a:xfrm>
            <a:off x="6096000" y="491030"/>
            <a:ext cx="5905804" cy="5855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6179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3A90-4CCB-557B-96DC-7F95D687A588}"/>
              </a:ext>
            </a:extLst>
          </p:cNvPr>
          <p:cNvSpPr>
            <a:spLocks noGrp="1"/>
          </p:cNvSpPr>
          <p:nvPr>
            <p:ph type="title"/>
          </p:nvPr>
        </p:nvSpPr>
        <p:spPr/>
        <p:txBody>
          <a:bodyPr/>
          <a:lstStyle/>
          <a:p>
            <a:r>
              <a:rPr lang="en-US" dirty="0"/>
              <a:t>Tier 2 Intervention Programs</a:t>
            </a:r>
          </a:p>
        </p:txBody>
      </p:sp>
      <p:pic>
        <p:nvPicPr>
          <p:cNvPr id="2050" name="Picture 2">
            <a:extLst>
              <a:ext uri="{FF2B5EF4-FFF2-40B4-BE49-F238E27FC236}">
                <a16:creationId xmlns:a16="http://schemas.microsoft.com/office/drawing/2014/main" id="{8D9209D3-AF85-AD9E-A735-4EA8B34D9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097" y="2072200"/>
            <a:ext cx="6396036" cy="43952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3158AAF-8062-B2C3-9ADC-15B18EBC3F8E}"/>
              </a:ext>
            </a:extLst>
          </p:cNvPr>
          <p:cNvGrpSpPr/>
          <p:nvPr/>
        </p:nvGrpSpPr>
        <p:grpSpPr>
          <a:xfrm>
            <a:off x="206375" y="1318826"/>
            <a:ext cx="4873362" cy="2114407"/>
            <a:chOff x="380735" y="2339060"/>
            <a:chExt cx="3835665" cy="1606408"/>
          </a:xfrm>
        </p:grpSpPr>
        <p:pic>
          <p:nvPicPr>
            <p:cNvPr id="9" name="Picture 2">
              <a:extLst>
                <a:ext uri="{FF2B5EF4-FFF2-40B4-BE49-F238E27FC236}">
                  <a16:creationId xmlns:a16="http://schemas.microsoft.com/office/drawing/2014/main" id="{90D5A4FA-4D4B-D26E-E19A-E1D66C895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737" b="50218"/>
            <a:stretch/>
          </p:blipFill>
          <p:spPr bwMode="auto">
            <a:xfrm>
              <a:off x="380735" y="2339060"/>
              <a:ext cx="3835665" cy="1606408"/>
            </a:xfrm>
            <a:prstGeom prst="rect">
              <a:avLst/>
            </a:prstGeom>
            <a:noFill/>
            <a:ln w="22225">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61C0638-5378-8194-FECC-4E72F349A7B0}"/>
                </a:ext>
              </a:extLst>
            </p:cNvPr>
            <p:cNvPicPr>
              <a:picLocks noChangeAspect="1"/>
            </p:cNvPicPr>
            <p:nvPr/>
          </p:nvPicPr>
          <p:blipFill>
            <a:blip r:embed="rId5"/>
            <a:stretch>
              <a:fillRect/>
            </a:stretch>
          </p:blipFill>
          <p:spPr>
            <a:xfrm>
              <a:off x="386149" y="2963333"/>
              <a:ext cx="3828322" cy="982135"/>
            </a:xfrm>
            <a:prstGeom prst="rect">
              <a:avLst/>
            </a:prstGeom>
          </p:spPr>
        </p:pic>
      </p:grpSp>
      <p:sp>
        <p:nvSpPr>
          <p:cNvPr id="5" name="TextBox 4">
            <a:extLst>
              <a:ext uri="{FF2B5EF4-FFF2-40B4-BE49-F238E27FC236}">
                <a16:creationId xmlns:a16="http://schemas.microsoft.com/office/drawing/2014/main" id="{B329FF60-37A7-2EC3-AC82-1D1504641161}"/>
              </a:ext>
            </a:extLst>
          </p:cNvPr>
          <p:cNvSpPr txBox="1"/>
          <p:nvPr/>
        </p:nvSpPr>
        <p:spPr>
          <a:xfrm>
            <a:off x="459013" y="3700581"/>
            <a:ext cx="437705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42C4D"/>
                </a:solidFill>
                <a:latin typeface="Arial"/>
                <a:cs typeface="Arial"/>
              </a:rPr>
              <a:t>Sequenced, intensive lessons</a:t>
            </a:r>
            <a:r>
              <a:rPr lang="en-US" sz="1400" dirty="0">
                <a:solidFill>
                  <a:srgbClr val="042C4D"/>
                </a:solidFill>
                <a:latin typeface="Arial"/>
                <a:cs typeface="Arial"/>
              </a:rPr>
              <a:t> to develop student resilience skills with a focus on:​</a:t>
            </a:r>
          </a:p>
          <a:p>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Self-Awareness and Emotional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Awareness and Behavior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and Emotional Skill Development integrated with Academic Intervention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Responsible Decision Making</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Relationship Skills</a:t>
            </a:r>
          </a:p>
        </p:txBody>
      </p:sp>
    </p:spTree>
    <p:extLst>
      <p:ext uri="{BB962C8B-B14F-4D97-AF65-F5344CB8AC3E}">
        <p14:creationId xmlns:p14="http://schemas.microsoft.com/office/powerpoint/2010/main" val="2513126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8250-96CE-172E-43D1-E41CA07F1848}"/>
              </a:ext>
            </a:extLst>
          </p:cNvPr>
          <p:cNvSpPr>
            <a:spLocks noGrp="1"/>
          </p:cNvSpPr>
          <p:nvPr>
            <p:ph type="title"/>
          </p:nvPr>
        </p:nvSpPr>
        <p:spPr/>
        <p:txBody>
          <a:bodyPr/>
          <a:lstStyle/>
          <a:p>
            <a:r>
              <a:rPr lang="en-US" dirty="0"/>
              <a:t>Data-Driven Recommendations</a:t>
            </a:r>
          </a:p>
        </p:txBody>
      </p:sp>
      <p:sp>
        <p:nvSpPr>
          <p:cNvPr id="4" name="Text Placeholder 3">
            <a:extLst>
              <a:ext uri="{FF2B5EF4-FFF2-40B4-BE49-F238E27FC236}">
                <a16:creationId xmlns:a16="http://schemas.microsoft.com/office/drawing/2014/main" id="{A7EBAC88-6C17-BC55-77EB-ED56ED7B7E41}"/>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D1CE8399-BA2D-33DF-CD6A-3B2927F47A85}"/>
              </a:ext>
            </a:extLst>
          </p:cNvPr>
          <p:cNvPicPr>
            <a:picLocks noChangeAspect="1"/>
          </p:cNvPicPr>
          <p:nvPr/>
        </p:nvPicPr>
        <p:blipFill>
          <a:blip r:embed="rId3"/>
          <a:stretch>
            <a:fillRect/>
          </a:stretch>
        </p:blipFill>
        <p:spPr>
          <a:xfrm>
            <a:off x="391958" y="2192056"/>
            <a:ext cx="6853969" cy="417937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952B9EC-CAB5-ABD4-A12A-23115464433D}"/>
              </a:ext>
            </a:extLst>
          </p:cNvPr>
          <p:cNvPicPr>
            <a:picLocks noChangeAspect="1"/>
          </p:cNvPicPr>
          <p:nvPr/>
        </p:nvPicPr>
        <p:blipFill>
          <a:blip r:embed="rId4"/>
          <a:srcRect l="23590" r="23590"/>
          <a:stretch/>
        </p:blipFill>
        <p:spPr>
          <a:xfrm>
            <a:off x="7558546" y="1946564"/>
            <a:ext cx="4461164" cy="22162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5994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A25-5C73-9CDB-812C-7C9DFB8D4EDD}"/>
              </a:ext>
            </a:extLst>
          </p:cNvPr>
          <p:cNvSpPr>
            <a:spLocks noGrp="1"/>
          </p:cNvSpPr>
          <p:nvPr>
            <p:ph type="title"/>
          </p:nvPr>
        </p:nvSpPr>
        <p:spPr/>
        <p:txBody>
          <a:bodyPr>
            <a:normAutofit/>
          </a:bodyPr>
          <a:lstStyle/>
          <a:p>
            <a:r>
              <a:rPr lang="en-US" sz="4000" dirty="0"/>
              <a:t>Training and Support Portal</a:t>
            </a:r>
          </a:p>
        </p:txBody>
      </p:sp>
      <p:sp>
        <p:nvSpPr>
          <p:cNvPr id="4" name="Text Placeholder 3">
            <a:extLst>
              <a:ext uri="{FF2B5EF4-FFF2-40B4-BE49-F238E27FC236}">
                <a16:creationId xmlns:a16="http://schemas.microsoft.com/office/drawing/2014/main" id="{E2BF9A15-1D0B-07A1-8A58-30DD454B8C4C}"/>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4278BE5-30FE-DC6E-805A-FD44FDBAEEDF}"/>
              </a:ext>
            </a:extLst>
          </p:cNvPr>
          <p:cNvPicPr>
            <a:picLocks noChangeAspect="1"/>
          </p:cNvPicPr>
          <p:nvPr/>
        </p:nvPicPr>
        <p:blipFill>
          <a:blip r:embed="rId3"/>
          <a:stretch>
            <a:fillRect/>
          </a:stretch>
        </p:blipFill>
        <p:spPr>
          <a:xfrm>
            <a:off x="540652" y="3763368"/>
            <a:ext cx="3369835" cy="206231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D0CEFB8-EC7E-1670-0399-95941B4625A9}"/>
              </a:ext>
            </a:extLst>
          </p:cNvPr>
          <p:cNvPicPr>
            <a:picLocks noChangeAspect="1"/>
          </p:cNvPicPr>
          <p:nvPr/>
        </p:nvPicPr>
        <p:blipFill>
          <a:blip r:embed="rId4"/>
          <a:stretch>
            <a:fillRect/>
          </a:stretch>
        </p:blipFill>
        <p:spPr>
          <a:xfrm>
            <a:off x="4329780" y="3763367"/>
            <a:ext cx="3104891" cy="206231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B07339E-D672-FA03-54FD-202FD17149F8}"/>
              </a:ext>
            </a:extLst>
          </p:cNvPr>
          <p:cNvPicPr>
            <a:picLocks noChangeAspect="1"/>
          </p:cNvPicPr>
          <p:nvPr/>
        </p:nvPicPr>
        <p:blipFill>
          <a:blip r:embed="rId5"/>
          <a:stretch>
            <a:fillRect/>
          </a:stretch>
        </p:blipFill>
        <p:spPr>
          <a:xfrm>
            <a:off x="7853965" y="3763366"/>
            <a:ext cx="3789127" cy="206231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511C867-641F-264F-D7FE-38F79E879805}"/>
              </a:ext>
            </a:extLst>
          </p:cNvPr>
          <p:cNvPicPr>
            <a:picLocks noChangeAspect="1"/>
          </p:cNvPicPr>
          <p:nvPr/>
        </p:nvPicPr>
        <p:blipFill>
          <a:blip r:embed="rId6"/>
          <a:stretch>
            <a:fillRect/>
          </a:stretch>
        </p:blipFill>
        <p:spPr>
          <a:xfrm>
            <a:off x="475256" y="2309109"/>
            <a:ext cx="11241489" cy="1156372"/>
          </a:xfrm>
          <a:prstGeom prst="rect">
            <a:avLst/>
          </a:prstGeom>
        </p:spPr>
      </p:pic>
      <p:sp>
        <p:nvSpPr>
          <p:cNvPr id="3" name="Oval 2">
            <a:extLst>
              <a:ext uri="{FF2B5EF4-FFF2-40B4-BE49-F238E27FC236}">
                <a16:creationId xmlns:a16="http://schemas.microsoft.com/office/drawing/2014/main" id="{B1489EC4-C5FA-A551-BCF7-82478B8109EB}"/>
              </a:ext>
            </a:extLst>
          </p:cNvPr>
          <p:cNvSpPr/>
          <p:nvPr/>
        </p:nvSpPr>
        <p:spPr>
          <a:xfrm>
            <a:off x="10505874" y="2626468"/>
            <a:ext cx="544749" cy="552240"/>
          </a:xfrm>
          <a:prstGeom prst="ellipse">
            <a:avLst/>
          </a:prstGeom>
          <a:noFill/>
          <a:ln w="57150">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395F4A8-D4F6-8E72-4C48-7140A922FD1C}"/>
              </a:ext>
            </a:extLst>
          </p:cNvPr>
          <p:cNvCxnSpPr/>
          <p:nvPr/>
        </p:nvCxnSpPr>
        <p:spPr>
          <a:xfrm flipH="1">
            <a:off x="11050623" y="2107786"/>
            <a:ext cx="666121" cy="523736"/>
          </a:xfrm>
          <a:prstGeom prst="straightConnector1">
            <a:avLst/>
          </a:prstGeom>
          <a:ln w="76200">
            <a:solidFill>
              <a:srgbClr val="FF612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5657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18FD6-A281-9494-D400-6361A3ECB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360CC-9ED0-29CC-A2AC-94454271EF64}"/>
              </a:ext>
            </a:extLst>
          </p:cNvPr>
          <p:cNvSpPr>
            <a:spLocks noGrp="1"/>
          </p:cNvSpPr>
          <p:nvPr>
            <p:ph type="ctrTitle"/>
          </p:nvPr>
        </p:nvSpPr>
        <p:spPr>
          <a:xfrm>
            <a:off x="1739153" y="2438400"/>
            <a:ext cx="9144000" cy="2387600"/>
          </a:xfrm>
        </p:spPr>
        <p:txBody>
          <a:bodyPr>
            <a:normAutofit fontScale="90000"/>
          </a:bodyPr>
          <a:lstStyle/>
          <a:p>
            <a:r>
              <a:rPr lang="en-US" dirty="0"/>
              <a:t>Wrapping Up</a:t>
            </a:r>
            <a:br>
              <a:rPr lang="en-US" dirty="0"/>
            </a:br>
            <a:br>
              <a:rPr lang="en-US" dirty="0"/>
            </a:br>
            <a:r>
              <a:rPr lang="en-US" dirty="0"/>
              <a:t>Any remaining questions to address? </a:t>
            </a:r>
          </a:p>
        </p:txBody>
      </p:sp>
      <p:sp>
        <p:nvSpPr>
          <p:cNvPr id="4" name="Text Placeholder 3">
            <a:extLst>
              <a:ext uri="{FF2B5EF4-FFF2-40B4-BE49-F238E27FC236}">
                <a16:creationId xmlns:a16="http://schemas.microsoft.com/office/drawing/2014/main" id="{22400A70-218D-C692-071F-B611C3403FDE}"/>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796620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970D-68E1-350B-E912-9C3218448476}"/>
              </a:ext>
            </a:extLst>
          </p:cNvPr>
          <p:cNvSpPr>
            <a:spLocks noGrp="1"/>
          </p:cNvSpPr>
          <p:nvPr>
            <p:ph type="ctrTitle"/>
          </p:nvPr>
        </p:nvSpPr>
        <p:spPr>
          <a:xfrm>
            <a:off x="1524000" y="1881121"/>
            <a:ext cx="9144000" cy="2387600"/>
          </a:xfrm>
        </p:spPr>
        <p:txBody>
          <a:bodyPr anchor="ctr">
            <a:normAutofit fontScale="90000"/>
          </a:bodyPr>
          <a:lstStyle/>
          <a:p>
            <a:pPr>
              <a:lnSpc>
                <a:spcPct val="150000"/>
              </a:lnSpc>
            </a:pPr>
            <a:r>
              <a:rPr lang="en-US" sz="4500" dirty="0"/>
              <a:t>Optimistic Closure:</a:t>
            </a:r>
            <a:br>
              <a:rPr lang="en-US" sz="4500" dirty="0"/>
            </a:br>
            <a:br>
              <a:rPr lang="en-US" sz="4500" dirty="0"/>
            </a:br>
            <a:r>
              <a:rPr lang="en-US" sz="4500" dirty="0"/>
              <a:t>What are looking forward to with implementing the DESSA SSR?</a:t>
            </a:r>
          </a:p>
        </p:txBody>
      </p:sp>
    </p:spTree>
    <p:extLst>
      <p:ext uri="{BB962C8B-B14F-4D97-AF65-F5344CB8AC3E}">
        <p14:creationId xmlns:p14="http://schemas.microsoft.com/office/powerpoint/2010/main" val="869818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4556-BA3E-B24C-E1B6-1FCCE9C8C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7040E-24C6-142F-77BF-61DF095FBD41}"/>
              </a:ext>
            </a:extLst>
          </p:cNvPr>
          <p:cNvSpPr>
            <a:spLocks noGrp="1"/>
          </p:cNvSpPr>
          <p:nvPr>
            <p:ph type="title"/>
          </p:nvPr>
        </p:nvSpPr>
        <p:spPr/>
        <p:txBody>
          <a:bodyPr>
            <a:normAutofit fontScale="90000"/>
          </a:bodyPr>
          <a:lstStyle/>
          <a:p>
            <a:r>
              <a:rPr lang="en-US" sz="4400" dirty="0"/>
              <a:t>Exit Ticket: Complete Training Survey</a:t>
            </a:r>
            <a:br>
              <a:rPr lang="en-US" sz="4400" dirty="0"/>
            </a:br>
            <a:br>
              <a:rPr lang="en-US" sz="4400" dirty="0"/>
            </a:br>
            <a:r>
              <a:rPr lang="en-US" sz="4400" dirty="0"/>
              <a:t> Log in to your Educator Portal to complete your DESSA ratings:</a:t>
            </a:r>
            <a:br>
              <a:rPr lang="en-US" sz="4400" dirty="0"/>
            </a:br>
            <a:br>
              <a:rPr lang="en-US" sz="4400" dirty="0"/>
            </a:br>
            <a:r>
              <a:rPr lang="en-US" sz="4400" dirty="0"/>
              <a:t> </a:t>
            </a:r>
          </a:p>
        </p:txBody>
      </p:sp>
      <p:sp>
        <p:nvSpPr>
          <p:cNvPr id="3" name="Title 1">
            <a:extLst>
              <a:ext uri="{FF2B5EF4-FFF2-40B4-BE49-F238E27FC236}">
                <a16:creationId xmlns:a16="http://schemas.microsoft.com/office/drawing/2014/main" id="{81CA9624-0CF6-580D-2D3D-31F26E0DA965}"/>
              </a:ext>
            </a:extLst>
          </p:cNvPr>
          <p:cNvSpPr txBox="1">
            <a:spLocks/>
          </p:cNvSpPr>
          <p:nvPr/>
        </p:nvSpPr>
        <p:spPr>
          <a:xfrm>
            <a:off x="1246094" y="2829859"/>
            <a:ext cx="9699812" cy="34663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500" kern="1200">
                <a:solidFill>
                  <a:srgbClr val="FFF8EB"/>
                </a:solidFill>
                <a:latin typeface="Arial" panose="020B0604020202020204" pitchFamily="34" charset="0"/>
                <a:ea typeface="+mj-ea"/>
                <a:cs typeface="Arial" panose="020B0604020202020204" pitchFamily="34" charset="0"/>
              </a:defRPr>
            </a:lvl1pPr>
          </a:lstStyle>
          <a:p>
            <a:endParaRPr lang="en-US" sz="4400" dirty="0"/>
          </a:p>
        </p:txBody>
      </p:sp>
      <p:sp>
        <p:nvSpPr>
          <p:cNvPr id="8" name="Text Placeholder 4">
            <a:extLst>
              <a:ext uri="{FF2B5EF4-FFF2-40B4-BE49-F238E27FC236}">
                <a16:creationId xmlns:a16="http://schemas.microsoft.com/office/drawing/2014/main" id="{687ADD0E-3091-995A-C2A5-053E81418D94}"/>
              </a:ext>
            </a:extLst>
          </p:cNvPr>
          <p:cNvSpPr txBox="1">
            <a:spLocks/>
          </p:cNvSpPr>
          <p:nvPr/>
        </p:nvSpPr>
        <p:spPr>
          <a:xfrm>
            <a:off x="1415193" y="5780876"/>
            <a:ext cx="3958653" cy="56515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2400" b="1" dirty="0">
                <a:solidFill>
                  <a:schemeClr val="tx1">
                    <a:lumMod val="95000"/>
                    <a:lumOff val="5000"/>
                  </a:schemeClr>
                </a:solidFill>
                <a:hlinkClick r:id="rId3"/>
              </a:rPr>
              <a:t>https://apertureed.qualtrics.com/jfe/form/SV_250ioEurFXBmBUy</a:t>
            </a:r>
            <a:endParaRPr lang="en-US" sz="2400" b="1" dirty="0">
              <a:solidFill>
                <a:schemeClr val="tx1">
                  <a:lumMod val="95000"/>
                  <a:lumOff val="5000"/>
                </a:schemeClr>
              </a:solidFill>
            </a:endParaRPr>
          </a:p>
        </p:txBody>
      </p:sp>
      <p:pic>
        <p:nvPicPr>
          <p:cNvPr id="9" name="Picture Placeholder 5" descr="A qr code on a white background&#10;&#10;Description automatically generated">
            <a:extLst>
              <a:ext uri="{FF2B5EF4-FFF2-40B4-BE49-F238E27FC236}">
                <a16:creationId xmlns:a16="http://schemas.microsoft.com/office/drawing/2014/main" id="{484846A2-9AF1-1F8A-542C-542F2BE1789D}"/>
              </a:ext>
            </a:extLst>
          </p:cNvPr>
          <p:cNvPicPr>
            <a:picLocks noChangeAspect="1"/>
          </p:cNvPicPr>
          <p:nvPr/>
        </p:nvPicPr>
        <p:blipFill>
          <a:blip r:embed="rId4"/>
          <a:srcRect t="6840" b="9184"/>
          <a:stretch/>
        </p:blipFill>
        <p:spPr>
          <a:xfrm>
            <a:off x="1246093" y="2255841"/>
            <a:ext cx="4127753" cy="3466352"/>
          </a:xfrm>
          <a:prstGeom prst="rect">
            <a:avLst/>
          </a:prstGeom>
          <a:noFill/>
        </p:spPr>
      </p:pic>
      <p:sp>
        <p:nvSpPr>
          <p:cNvPr id="10" name="Title 1">
            <a:extLst>
              <a:ext uri="{FF2B5EF4-FFF2-40B4-BE49-F238E27FC236}">
                <a16:creationId xmlns:a16="http://schemas.microsoft.com/office/drawing/2014/main" id="{C9029783-8B5E-E568-DFF7-F8CB51691DDC}"/>
              </a:ext>
            </a:extLst>
          </p:cNvPr>
          <p:cNvSpPr txBox="1">
            <a:spLocks/>
          </p:cNvSpPr>
          <p:nvPr/>
        </p:nvSpPr>
        <p:spPr>
          <a:xfrm>
            <a:off x="5832919" y="3495701"/>
            <a:ext cx="4127753" cy="986631"/>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000" kern="1200">
                <a:solidFill>
                  <a:schemeClr val="bg1"/>
                </a:solidFill>
                <a:latin typeface="Arial" panose="020B0604020202020204" pitchFamily="34" charset="0"/>
                <a:ea typeface="+mj-ea"/>
                <a:cs typeface="Arial" panose="020B0604020202020204" pitchFamily="34" charset="0"/>
              </a:defRPr>
            </a:lvl1pPr>
          </a:lstStyle>
          <a:p>
            <a:pPr algn="ctr"/>
            <a:r>
              <a:rPr lang="en-US" sz="4400" dirty="0">
                <a:solidFill>
                  <a:schemeClr val="tx1"/>
                </a:solidFill>
              </a:rPr>
              <a:t>Thank you!</a:t>
            </a:r>
          </a:p>
        </p:txBody>
      </p:sp>
    </p:spTree>
    <p:extLst>
      <p:ext uri="{BB962C8B-B14F-4D97-AF65-F5344CB8AC3E}">
        <p14:creationId xmlns:p14="http://schemas.microsoft.com/office/powerpoint/2010/main" val="2775341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quare with a black background&#10;&#10;Description automatically generated">
            <a:extLst>
              <a:ext uri="{FF2B5EF4-FFF2-40B4-BE49-F238E27FC236}">
                <a16:creationId xmlns:a16="http://schemas.microsoft.com/office/drawing/2014/main" id="{90C9F78B-8CCD-4CDA-47DD-50F485110C00}"/>
              </a:ext>
            </a:extLst>
          </p:cNvPr>
          <p:cNvPicPr>
            <a:picLocks noChangeAspect="1"/>
          </p:cNvPicPr>
          <p:nvPr/>
        </p:nvPicPr>
        <p:blipFill>
          <a:blip r:embed="rId3">
            <a:alphaModFix amt="18000"/>
          </a:blip>
          <a:stretch>
            <a:fillRect/>
          </a:stretch>
        </p:blipFill>
        <p:spPr>
          <a:xfrm>
            <a:off x="2665367" y="79330"/>
            <a:ext cx="6861265" cy="6861265"/>
          </a:xfrm>
          <a:prstGeom prst="rect">
            <a:avLst/>
          </a:prstGeom>
        </p:spPr>
      </p:pic>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439947" y="828394"/>
            <a:ext cx="9144000" cy="3006651"/>
          </a:xfrm>
        </p:spPr>
        <p:txBody>
          <a:bodyPr>
            <a:normAutofit/>
          </a:bodyPr>
          <a:lstStyle/>
          <a:p>
            <a:pPr>
              <a:lnSpc>
                <a:spcPct val="150000"/>
              </a:lnSpc>
            </a:pPr>
            <a:r>
              <a:rPr lang="en-US" sz="6000" b="1" dirty="0"/>
              <a:t>DESSA SEIR</a:t>
            </a:r>
            <a:endParaRPr lang="es-FI" sz="6000" b="1" dirty="0"/>
          </a:p>
        </p:txBody>
      </p:sp>
      <p:sp>
        <p:nvSpPr>
          <p:cNvPr id="4" name="TextBox 3">
            <a:extLst>
              <a:ext uri="{FF2B5EF4-FFF2-40B4-BE49-F238E27FC236}">
                <a16:creationId xmlns:a16="http://schemas.microsoft.com/office/drawing/2014/main" id="{8D9C0BA8-E7F5-BC81-B672-D3637A394B02}"/>
              </a:ext>
            </a:extLst>
          </p:cNvPr>
          <p:cNvSpPr txBox="1"/>
          <p:nvPr/>
        </p:nvSpPr>
        <p:spPr>
          <a:xfrm>
            <a:off x="1439947" y="4185190"/>
            <a:ext cx="9312103" cy="553998"/>
          </a:xfrm>
          <a:prstGeom prst="rect">
            <a:avLst/>
          </a:prstGeom>
          <a:noFill/>
        </p:spPr>
        <p:txBody>
          <a:bodyPr wrap="square" rtlCol="0">
            <a:spAutoFit/>
          </a:bodyPr>
          <a:lstStyle/>
          <a:p>
            <a:pPr algn="ctr"/>
            <a:r>
              <a:rPr lang="en-US" sz="3000" dirty="0">
                <a:solidFill>
                  <a:schemeClr val="bg1"/>
                </a:solidFill>
                <a:latin typeface="Arial" panose="020B0604020202020204" pitchFamily="34" charset="0"/>
                <a:cs typeface="Arial" panose="020B0604020202020204" pitchFamily="34" charset="0"/>
              </a:rPr>
              <a:t>Screener for Externalizing and Internalizing Risk</a:t>
            </a:r>
          </a:p>
        </p:txBody>
      </p:sp>
    </p:spTree>
    <p:extLst>
      <p:ext uri="{BB962C8B-B14F-4D97-AF65-F5344CB8AC3E}">
        <p14:creationId xmlns:p14="http://schemas.microsoft.com/office/powerpoint/2010/main" val="945026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A1B7A-4747-3550-0312-EDB1206AE77B}"/>
              </a:ext>
            </a:extLst>
          </p:cNvPr>
          <p:cNvSpPr>
            <a:spLocks noGrp="1"/>
          </p:cNvSpPr>
          <p:nvPr>
            <p:ph type="title"/>
          </p:nvPr>
        </p:nvSpPr>
        <p:spPr/>
        <p:txBody>
          <a:bodyPr>
            <a:normAutofit/>
          </a:bodyPr>
          <a:lstStyle/>
          <a:p>
            <a:r>
              <a:rPr lang="en-US" sz="4000" dirty="0"/>
              <a:t>Overview: The DESSA SEIR</a:t>
            </a:r>
          </a:p>
        </p:txBody>
      </p:sp>
      <p:sp>
        <p:nvSpPr>
          <p:cNvPr id="7" name="Text Placeholder 6">
            <a:extLst>
              <a:ext uri="{FF2B5EF4-FFF2-40B4-BE49-F238E27FC236}">
                <a16:creationId xmlns:a16="http://schemas.microsoft.com/office/drawing/2014/main" id="{4378EE35-04F7-F33E-A140-470D7D601F0B}"/>
              </a:ext>
            </a:extLst>
          </p:cNvPr>
          <p:cNvSpPr>
            <a:spLocks noGrp="1"/>
          </p:cNvSpPr>
          <p:nvPr>
            <p:ph type="body" sz="half" idx="2"/>
          </p:nvPr>
        </p:nvSpPr>
        <p:spPr/>
        <p:txBody>
          <a:bodyPr>
            <a:normAutofit fontScale="92500" lnSpcReduction="10000"/>
          </a:bodyPr>
          <a:lstStyle/>
          <a:p>
            <a:endParaRPr lang="en-US"/>
          </a:p>
        </p:txBody>
      </p:sp>
      <p:sp>
        <p:nvSpPr>
          <p:cNvPr id="8" name="Content Placeholder 2">
            <a:extLst>
              <a:ext uri="{FF2B5EF4-FFF2-40B4-BE49-F238E27FC236}">
                <a16:creationId xmlns:a16="http://schemas.microsoft.com/office/drawing/2014/main" id="{E2749B85-ADD7-B705-D8EC-9ED363F57CD7}"/>
              </a:ext>
            </a:extLst>
          </p:cNvPr>
          <p:cNvSpPr txBox="1">
            <a:spLocks/>
          </p:cNvSpPr>
          <p:nvPr/>
        </p:nvSpPr>
        <p:spPr>
          <a:xfrm>
            <a:off x="462775" y="2061403"/>
            <a:ext cx="5633225" cy="4284628"/>
          </a:xfrm>
          <a:prstGeom prst="roundRect">
            <a:avLst/>
          </a:prstGeom>
          <a:ln w="19050" cap="flat" cmpd="sng" algn="ctr">
            <a:solidFill>
              <a:srgbClr val="00325E"/>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u="sng"/>
              <a:t>DESSA SEIR Student Self-Report</a:t>
            </a:r>
          </a:p>
          <a:p>
            <a:r>
              <a:rPr lang="en-US" sz="2000"/>
              <a:t>Reliable screener that assesses a broad range of emotional behavior risks</a:t>
            </a:r>
          </a:p>
          <a:p>
            <a:r>
              <a:rPr lang="en-US" sz="2000"/>
              <a:t>Student completed for grades 6-12</a:t>
            </a:r>
          </a:p>
          <a:p>
            <a:r>
              <a:rPr lang="en-US" sz="2000"/>
              <a:t>10 items</a:t>
            </a:r>
          </a:p>
          <a:p>
            <a:r>
              <a:rPr lang="en-US" sz="2000"/>
              <a:t>Two scores – internalizing risks and externalizing risks</a:t>
            </a:r>
          </a:p>
          <a:p>
            <a:r>
              <a:rPr lang="en-US" sz="2000"/>
              <a:t>Criterion-referenced – scores are reported in three levels: </a:t>
            </a:r>
            <a:r>
              <a:rPr lang="en-US" sz="2000" b="1"/>
              <a:t>no concern, possible concern, and concern</a:t>
            </a:r>
            <a:endParaRPr lang="en-US" sz="2000"/>
          </a:p>
          <a:p>
            <a:r>
              <a:rPr lang="en-US" sz="2000"/>
              <a:t>Evidence of reliability and validity as a screener of emotional behavior risks</a:t>
            </a:r>
          </a:p>
        </p:txBody>
      </p:sp>
      <p:pic>
        <p:nvPicPr>
          <p:cNvPr id="9" name="Picture 8">
            <a:extLst>
              <a:ext uri="{FF2B5EF4-FFF2-40B4-BE49-F238E27FC236}">
                <a16:creationId xmlns:a16="http://schemas.microsoft.com/office/drawing/2014/main" id="{3D2B59FF-6775-345D-17A1-39556B39F5FF}"/>
              </a:ext>
            </a:extLst>
          </p:cNvPr>
          <p:cNvPicPr>
            <a:picLocks noChangeAspect="1"/>
          </p:cNvPicPr>
          <p:nvPr/>
        </p:nvPicPr>
        <p:blipFill>
          <a:blip r:embed="rId3"/>
          <a:stretch>
            <a:fillRect/>
          </a:stretch>
        </p:blipFill>
        <p:spPr>
          <a:xfrm>
            <a:off x="6568260" y="2410323"/>
            <a:ext cx="5160965" cy="3586787"/>
          </a:xfrm>
          <a:prstGeom prst="rect">
            <a:avLst/>
          </a:prstGeom>
        </p:spPr>
      </p:pic>
    </p:spTree>
    <p:extLst>
      <p:ext uri="{BB962C8B-B14F-4D97-AF65-F5344CB8AC3E}">
        <p14:creationId xmlns:p14="http://schemas.microsoft.com/office/powerpoint/2010/main" val="3399147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F704-A406-AF31-8BAD-1334131243E7}"/>
              </a:ext>
            </a:extLst>
          </p:cNvPr>
          <p:cNvSpPr>
            <a:spLocks noGrp="1"/>
          </p:cNvSpPr>
          <p:nvPr>
            <p:ph type="title"/>
          </p:nvPr>
        </p:nvSpPr>
        <p:spPr>
          <a:xfrm>
            <a:off x="831850" y="1232660"/>
            <a:ext cx="4591920" cy="2852737"/>
          </a:xfrm>
        </p:spPr>
        <p:txBody>
          <a:bodyPr/>
          <a:lstStyle/>
          <a:p>
            <a:r>
              <a:rPr lang="en-US">
                <a:latin typeface="Arial"/>
                <a:cs typeface="Arial"/>
              </a:rPr>
              <a:t>Opening Reflection</a:t>
            </a:r>
            <a:endParaRPr lang="en-US" sz="2000"/>
          </a:p>
        </p:txBody>
      </p:sp>
      <p:sp>
        <p:nvSpPr>
          <p:cNvPr id="5" name="Text Placeholder 4">
            <a:extLst>
              <a:ext uri="{FF2B5EF4-FFF2-40B4-BE49-F238E27FC236}">
                <a16:creationId xmlns:a16="http://schemas.microsoft.com/office/drawing/2014/main" id="{E5DCC4DE-EC42-EECA-2B34-933A25983693}"/>
              </a:ext>
            </a:extLst>
          </p:cNvPr>
          <p:cNvSpPr>
            <a:spLocks noGrp="1"/>
          </p:cNvSpPr>
          <p:nvPr>
            <p:ph type="body" sz="half" idx="2"/>
          </p:nvPr>
        </p:nvSpPr>
        <p:spPr>
          <a:xfrm>
            <a:off x="6356443" y="1875919"/>
            <a:ext cx="5494897" cy="3106161"/>
          </a:xfrm>
        </p:spPr>
        <p:txBody>
          <a:bodyPr vert="horz" lIns="91440" tIns="45720" rIns="91440" bIns="45720" rtlCol="0" anchor="t">
            <a:noAutofit/>
          </a:bodyPr>
          <a:lstStyle/>
          <a:p>
            <a:pPr marL="0" indent="0" algn="ctr">
              <a:lnSpc>
                <a:spcPct val="200000"/>
              </a:lnSpc>
              <a:buNone/>
            </a:pPr>
            <a:r>
              <a:rPr lang="en-US" sz="2800" b="1" dirty="0">
                <a:solidFill>
                  <a:srgbClr val="00325E"/>
                </a:solidFill>
              </a:rPr>
              <a:t>Strength-Based Mindset:</a:t>
            </a:r>
          </a:p>
          <a:p>
            <a:pPr marL="0" indent="0" algn="ctr">
              <a:lnSpc>
                <a:spcPct val="200000"/>
              </a:lnSpc>
              <a:buNone/>
            </a:pPr>
            <a:r>
              <a:rPr lang="en-US" sz="2800" dirty="0">
                <a:solidFill>
                  <a:srgbClr val="00325E"/>
                </a:solidFill>
              </a:rPr>
              <a:t>What has gone well so far since the start of the school year? </a:t>
            </a:r>
          </a:p>
        </p:txBody>
      </p:sp>
      <p:sp>
        <p:nvSpPr>
          <p:cNvPr id="6" name="Text Placeholder 5">
            <a:extLst>
              <a:ext uri="{FF2B5EF4-FFF2-40B4-BE49-F238E27FC236}">
                <a16:creationId xmlns:a16="http://schemas.microsoft.com/office/drawing/2014/main" id="{5A816020-855D-8DFC-215D-12DD23CE36FD}"/>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884713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C136-89A2-D682-7BAB-2A5CB69DD734}"/>
              </a:ext>
            </a:extLst>
          </p:cNvPr>
          <p:cNvSpPr>
            <a:spLocks noGrp="1"/>
          </p:cNvSpPr>
          <p:nvPr>
            <p:ph type="title"/>
          </p:nvPr>
        </p:nvSpPr>
        <p:spPr/>
        <p:txBody>
          <a:bodyPr/>
          <a:lstStyle/>
          <a:p>
            <a:r>
              <a:rPr lang="en-US" b="1" dirty="0"/>
              <a:t>Video: DESSA SEIR</a:t>
            </a:r>
          </a:p>
        </p:txBody>
      </p:sp>
      <p:pic>
        <p:nvPicPr>
          <p:cNvPr id="5" name="Copy_of_DESSA_SEIR_Overview_u___REMOVED_2025_08_02_12_22_34 (1)">
            <a:hlinkClick r:id="" action="ppaction://media"/>
            <a:extLst>
              <a:ext uri="{FF2B5EF4-FFF2-40B4-BE49-F238E27FC236}">
                <a16:creationId xmlns:a16="http://schemas.microsoft.com/office/drawing/2014/main" id="{2C4B3391-79E1-F587-187A-68EF0D5A35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2497" y="1498600"/>
            <a:ext cx="9367006" cy="5268941"/>
          </a:xfrm>
          <a:prstGeom prst="rect">
            <a:avLst/>
          </a:prstGeom>
        </p:spPr>
      </p:pic>
    </p:spTree>
    <p:extLst>
      <p:ext uri="{BB962C8B-B14F-4D97-AF65-F5344CB8AC3E}">
        <p14:creationId xmlns:p14="http://schemas.microsoft.com/office/powerpoint/2010/main" val="13035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B741-CDF5-371D-0481-2FC6B02E8E73}"/>
              </a:ext>
            </a:extLst>
          </p:cNvPr>
          <p:cNvSpPr>
            <a:spLocks noGrp="1"/>
          </p:cNvSpPr>
          <p:nvPr>
            <p:ph type="title"/>
          </p:nvPr>
        </p:nvSpPr>
        <p:spPr/>
        <p:txBody>
          <a:bodyPr>
            <a:normAutofit/>
          </a:bodyPr>
          <a:lstStyle/>
          <a:p>
            <a:r>
              <a:rPr lang="en-US" sz="4000" dirty="0"/>
              <a:t>Screening for Risk and Resilience Factors</a:t>
            </a:r>
          </a:p>
        </p:txBody>
      </p:sp>
      <p:sp>
        <p:nvSpPr>
          <p:cNvPr id="4" name="Text Placeholder 3">
            <a:extLst>
              <a:ext uri="{FF2B5EF4-FFF2-40B4-BE49-F238E27FC236}">
                <a16:creationId xmlns:a16="http://schemas.microsoft.com/office/drawing/2014/main" id="{B0AF1DB2-687B-A4D7-5E19-6FD68FD4F01B}"/>
              </a:ext>
            </a:extLst>
          </p:cNvPr>
          <p:cNvSpPr>
            <a:spLocks noGrp="1"/>
          </p:cNvSpPr>
          <p:nvPr>
            <p:ph type="body" sz="half" idx="2"/>
          </p:nvPr>
        </p:nvSpPr>
        <p:spPr/>
        <p:txBody>
          <a:bodyPr>
            <a:normAutofit fontScale="92500" lnSpcReduction="10000"/>
          </a:bodyPr>
          <a:lstStyle/>
          <a:p>
            <a:endParaRPr lang="en-US"/>
          </a:p>
        </p:txBody>
      </p:sp>
      <p:sp>
        <p:nvSpPr>
          <p:cNvPr id="5" name="Google Shape;2181;p219">
            <a:extLst>
              <a:ext uri="{FF2B5EF4-FFF2-40B4-BE49-F238E27FC236}">
                <a16:creationId xmlns:a16="http://schemas.microsoft.com/office/drawing/2014/main" id="{76826C77-900C-F2F4-DB33-A48E406C1201}"/>
              </a:ext>
            </a:extLst>
          </p:cNvPr>
          <p:cNvSpPr/>
          <p:nvPr/>
        </p:nvSpPr>
        <p:spPr>
          <a:xfrm rot="10800000" flipH="1">
            <a:off x="899262" y="2162321"/>
            <a:ext cx="3327049" cy="3588801"/>
          </a:xfrm>
          <a:prstGeom prst="round2SameRect">
            <a:avLst>
              <a:gd name="adj1" fmla="val 9403"/>
              <a:gd name="adj2" fmla="val 0"/>
            </a:avLst>
          </a:prstGeom>
          <a:solidFill>
            <a:srgbClr val="FFFFFF"/>
          </a:solidFill>
          <a:ln w="9525" cap="flat" cmpd="sng">
            <a:solidFill>
              <a:srgbClr val="00325E"/>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p:txBody>
      </p:sp>
      <p:sp>
        <p:nvSpPr>
          <p:cNvPr id="6" name="Google Shape;2182;p219">
            <a:extLst>
              <a:ext uri="{FF2B5EF4-FFF2-40B4-BE49-F238E27FC236}">
                <a16:creationId xmlns:a16="http://schemas.microsoft.com/office/drawing/2014/main" id="{04797FC5-D864-1E5F-320B-DE00590A827A}"/>
              </a:ext>
            </a:extLst>
          </p:cNvPr>
          <p:cNvSpPr/>
          <p:nvPr/>
        </p:nvSpPr>
        <p:spPr>
          <a:xfrm rot="10800000" flipH="1">
            <a:off x="4738114" y="2162344"/>
            <a:ext cx="3327050" cy="3588776"/>
          </a:xfrm>
          <a:prstGeom prst="round2SameRect">
            <a:avLst>
              <a:gd name="adj1" fmla="val 9403"/>
              <a:gd name="adj2" fmla="val 0"/>
            </a:avLst>
          </a:prstGeom>
          <a:solidFill>
            <a:srgbClr val="FFFFFF"/>
          </a:solidFill>
          <a:ln w="9525" cap="flat" cmpd="sng">
            <a:solidFill>
              <a:srgbClr val="00325E"/>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p:txBody>
      </p:sp>
      <p:sp>
        <p:nvSpPr>
          <p:cNvPr id="7" name="Google Shape;2183;p219">
            <a:extLst>
              <a:ext uri="{FF2B5EF4-FFF2-40B4-BE49-F238E27FC236}">
                <a16:creationId xmlns:a16="http://schemas.microsoft.com/office/drawing/2014/main" id="{4B1BB203-EFBD-6A9B-1DED-804C05C0AE27}"/>
              </a:ext>
            </a:extLst>
          </p:cNvPr>
          <p:cNvSpPr/>
          <p:nvPr/>
        </p:nvSpPr>
        <p:spPr>
          <a:xfrm rot="10800000" flipH="1">
            <a:off x="8439188" y="2162320"/>
            <a:ext cx="3140371" cy="3588775"/>
          </a:xfrm>
          <a:prstGeom prst="round2SameRect">
            <a:avLst>
              <a:gd name="adj1" fmla="val 9403"/>
              <a:gd name="adj2" fmla="val 0"/>
            </a:avLst>
          </a:prstGeom>
          <a:solidFill>
            <a:srgbClr val="FFFFFF"/>
          </a:solidFill>
          <a:ln w="9525" cap="flat" cmpd="sng">
            <a:solidFill>
              <a:srgbClr val="00325E"/>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p:txBody>
      </p:sp>
      <p:sp>
        <p:nvSpPr>
          <p:cNvPr id="8" name="Google Shape;2208;p219">
            <a:extLst>
              <a:ext uri="{FF2B5EF4-FFF2-40B4-BE49-F238E27FC236}">
                <a16:creationId xmlns:a16="http://schemas.microsoft.com/office/drawing/2014/main" id="{E197008B-2BF5-65BE-8631-5D1A0778F615}"/>
              </a:ext>
            </a:extLst>
          </p:cNvPr>
          <p:cNvSpPr txBox="1"/>
          <p:nvPr/>
        </p:nvSpPr>
        <p:spPr>
          <a:xfrm>
            <a:off x="1473969" y="2539991"/>
            <a:ext cx="2037994" cy="95262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500"/>
              </a:spcBef>
              <a:spcAft>
                <a:spcPts val="0"/>
              </a:spcAft>
              <a:buClr>
                <a:srgbClr val="000000"/>
              </a:buClr>
              <a:buSzPts val="1600"/>
              <a:buFont typeface="Arial"/>
              <a:buNone/>
            </a:pPr>
            <a:r>
              <a:rPr lang="en-GB" sz="1800" b="1">
                <a:latin typeface="Arial" panose="020B0604020202020204" pitchFamily="34" charset="0"/>
                <a:ea typeface="EB Garamond"/>
                <a:cs typeface="Arial" panose="020B0604020202020204" pitchFamily="34" charset="0"/>
                <a:sym typeface="EB Garamond"/>
              </a:rPr>
              <a:t>DESSA</a:t>
            </a:r>
            <a:endParaRPr sz="1300" b="0" u="none" strike="noStrike" cap="none">
              <a:solidFill>
                <a:srgbClr val="000000"/>
              </a:solidFill>
              <a:latin typeface="Arial" panose="020B0604020202020204" pitchFamily="34" charset="0"/>
              <a:ea typeface="Work Sans"/>
              <a:cs typeface="Arial" panose="020B0604020202020204" pitchFamily="34" charset="0"/>
              <a:sym typeface="Work Sans"/>
            </a:endParaRPr>
          </a:p>
        </p:txBody>
      </p:sp>
      <p:sp>
        <p:nvSpPr>
          <p:cNvPr id="9" name="Google Shape;2209;p219">
            <a:extLst>
              <a:ext uri="{FF2B5EF4-FFF2-40B4-BE49-F238E27FC236}">
                <a16:creationId xmlns:a16="http://schemas.microsoft.com/office/drawing/2014/main" id="{3C6BD22F-B0B2-6C93-CE67-208BD2E8B902}"/>
              </a:ext>
            </a:extLst>
          </p:cNvPr>
          <p:cNvSpPr txBox="1"/>
          <p:nvPr/>
        </p:nvSpPr>
        <p:spPr>
          <a:xfrm>
            <a:off x="5449109" y="2508734"/>
            <a:ext cx="2037994" cy="546771"/>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500"/>
              </a:spcBef>
              <a:spcAft>
                <a:spcPts val="0"/>
              </a:spcAft>
              <a:buNone/>
            </a:pPr>
            <a:r>
              <a:rPr lang="en-GB" sz="1800" b="1">
                <a:latin typeface="Arial" panose="020B0604020202020204" pitchFamily="34" charset="0"/>
                <a:ea typeface="EB Garamond"/>
                <a:cs typeface="Arial" panose="020B0604020202020204" pitchFamily="34" charset="0"/>
                <a:sym typeface="EB Garamond"/>
              </a:rPr>
              <a:t>DESSA SEIR</a:t>
            </a:r>
            <a:endParaRPr lang="en-US">
              <a:latin typeface="Arial" panose="020B0604020202020204" pitchFamily="34" charset="0"/>
              <a:cs typeface="Arial" panose="020B0604020202020204" pitchFamily="34" charset="0"/>
            </a:endParaRPr>
          </a:p>
        </p:txBody>
      </p:sp>
      <p:sp>
        <p:nvSpPr>
          <p:cNvPr id="10" name="Google Shape;2210;p219">
            <a:extLst>
              <a:ext uri="{FF2B5EF4-FFF2-40B4-BE49-F238E27FC236}">
                <a16:creationId xmlns:a16="http://schemas.microsoft.com/office/drawing/2014/main" id="{88BEEE73-77ED-23FA-EDFD-3EA159B70A8A}"/>
              </a:ext>
            </a:extLst>
          </p:cNvPr>
          <p:cNvSpPr txBox="1"/>
          <p:nvPr/>
        </p:nvSpPr>
        <p:spPr>
          <a:xfrm>
            <a:off x="8846485" y="2389075"/>
            <a:ext cx="2354229" cy="8414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500"/>
              </a:spcBef>
              <a:spcAft>
                <a:spcPts val="0"/>
              </a:spcAft>
              <a:buClr>
                <a:srgbClr val="000000"/>
              </a:buClr>
              <a:buSzPts val="1600"/>
              <a:buFont typeface="Arial"/>
              <a:buNone/>
            </a:pPr>
            <a:r>
              <a:rPr lang="en-GB" sz="1800" b="1">
                <a:latin typeface="Arial" panose="020B0604020202020204" pitchFamily="34" charset="0"/>
                <a:ea typeface="EB Garamond"/>
                <a:cs typeface="Arial" panose="020B0604020202020204" pitchFamily="34" charset="0"/>
                <a:sym typeface="EB Garamond"/>
              </a:rPr>
              <a:t>Snapshot of students’ well-being</a:t>
            </a:r>
            <a:endParaRPr sz="1300" b="0" u="none" strike="noStrike" cap="none">
              <a:solidFill>
                <a:srgbClr val="000000"/>
              </a:solidFill>
              <a:latin typeface="Arial" panose="020B0604020202020204" pitchFamily="34" charset="0"/>
              <a:ea typeface="Work Sans"/>
              <a:cs typeface="Arial" panose="020B0604020202020204" pitchFamily="34" charset="0"/>
              <a:sym typeface="Work Sans"/>
            </a:endParaRPr>
          </a:p>
        </p:txBody>
      </p:sp>
      <p:sp>
        <p:nvSpPr>
          <p:cNvPr id="11" name="Google Shape;2212;p219">
            <a:extLst>
              <a:ext uri="{FF2B5EF4-FFF2-40B4-BE49-F238E27FC236}">
                <a16:creationId xmlns:a16="http://schemas.microsoft.com/office/drawing/2014/main" id="{636AB769-8D39-EB64-015B-3D38A3E03650}"/>
              </a:ext>
            </a:extLst>
          </p:cNvPr>
          <p:cNvSpPr txBox="1"/>
          <p:nvPr/>
        </p:nvSpPr>
        <p:spPr>
          <a:xfrm>
            <a:off x="1106751" y="3059953"/>
            <a:ext cx="2974595" cy="257141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b="0" i="0" u="none" strike="noStrike" cap="none">
                <a:solidFill>
                  <a:srgbClr val="000000"/>
                </a:solidFill>
                <a:latin typeface="Arial" panose="020B0604020202020204" pitchFamily="34" charset="0"/>
                <a:ea typeface="Work Sans"/>
                <a:cs typeface="Arial" panose="020B0604020202020204" pitchFamily="34" charset="0"/>
                <a:sym typeface="Work Sans"/>
              </a:rPr>
              <a:t>Universal </a:t>
            </a:r>
            <a:r>
              <a:rPr lang="en-GB">
                <a:latin typeface="Arial" panose="020B0604020202020204" pitchFamily="34" charset="0"/>
                <a:ea typeface="Work Sans"/>
                <a:cs typeface="Arial" panose="020B0604020202020204" pitchFamily="34" charset="0"/>
                <a:sym typeface="Work Sans"/>
              </a:rPr>
              <a:t>screening of social and emotional skills</a:t>
            </a:r>
            <a:r>
              <a:rPr lang="en-GB" b="0" i="0" u="none" strike="noStrike" cap="none">
                <a:solidFill>
                  <a:srgbClr val="000000"/>
                </a:solidFill>
                <a:latin typeface="Arial" panose="020B0604020202020204" pitchFamily="34" charset="0"/>
                <a:ea typeface="Work Sans"/>
                <a:cs typeface="Arial" panose="020B0604020202020204" pitchFamily="34" charset="0"/>
                <a:sym typeface="Work Sans"/>
              </a:rPr>
              <a:t>: </a:t>
            </a:r>
            <a:endParaRPr>
              <a:latin typeface="Arial" panose="020B0604020202020204" pitchFamily="34" charset="0"/>
              <a:ea typeface="Work Sans"/>
              <a:cs typeface="Arial" panose="020B0604020202020204" pitchFamily="34" charset="0"/>
              <a:sym typeface="Work Sans"/>
            </a:endParaRPr>
          </a:p>
          <a:p>
            <a:pPr marL="339849" marR="0" lvl="0" indent="-285750" algn="l" rtl="0">
              <a:lnSpc>
                <a:spcPct val="100000"/>
              </a:lnSpc>
              <a:spcBef>
                <a:spcPts val="1000"/>
              </a:spcBef>
              <a:spcAft>
                <a:spcPts val="0"/>
              </a:spcAft>
              <a:buClr>
                <a:srgbClr val="000000"/>
              </a:buClr>
              <a:buSzPct val="80000"/>
              <a:buFont typeface="Arial" panose="020B0604020202020204" pitchFamily="34" charset="0"/>
              <a:buChar char="•"/>
            </a:pPr>
            <a:r>
              <a:rPr lang="en-GB">
                <a:latin typeface="Arial" panose="020B0604020202020204" pitchFamily="34" charset="0"/>
                <a:ea typeface="Work Sans"/>
                <a:cs typeface="Arial" panose="020B0604020202020204" pitchFamily="34" charset="0"/>
                <a:sym typeface="Work Sans"/>
              </a:rPr>
              <a:t>Provides baseline data about students’ resilience factors</a:t>
            </a:r>
            <a:endParaRPr lang="en-GB" b="0" i="0" u="none" strike="noStrike" cap="none">
              <a:solidFill>
                <a:srgbClr val="000000"/>
              </a:solidFill>
              <a:latin typeface="Arial" panose="020B0604020202020204" pitchFamily="34" charset="0"/>
              <a:ea typeface="Work Sans"/>
              <a:cs typeface="Arial" panose="020B0604020202020204" pitchFamily="34" charset="0"/>
              <a:sym typeface="Work Sans"/>
            </a:endParaRPr>
          </a:p>
          <a:p>
            <a:pPr marL="339849" marR="0" lvl="0" indent="-285750" algn="l" rtl="0">
              <a:lnSpc>
                <a:spcPct val="100000"/>
              </a:lnSpc>
              <a:spcBef>
                <a:spcPts val="1000"/>
              </a:spcBef>
              <a:spcAft>
                <a:spcPts val="0"/>
              </a:spcAft>
              <a:buClr>
                <a:srgbClr val="000000"/>
              </a:buClr>
              <a:buSzPct val="80000"/>
              <a:buFont typeface="Arial" panose="020B0604020202020204" pitchFamily="34" charset="0"/>
              <a:buChar char="•"/>
            </a:pPr>
            <a:r>
              <a:rPr lang="en-GB" b="0" i="0" u="none" strike="noStrike" cap="none">
                <a:solidFill>
                  <a:srgbClr val="000000"/>
                </a:solidFill>
                <a:latin typeface="Arial" panose="020B0604020202020204" pitchFamily="34" charset="0"/>
                <a:ea typeface="Work Sans"/>
                <a:cs typeface="Arial" panose="020B0604020202020204" pitchFamily="34" charset="0"/>
                <a:sym typeface="Work Sans"/>
              </a:rPr>
              <a:t>Focuses on prevention </a:t>
            </a:r>
            <a:endParaRPr b="0" i="0" u="none" strike="noStrike" cap="none">
              <a:solidFill>
                <a:srgbClr val="000000"/>
              </a:solidFill>
              <a:latin typeface="Arial" panose="020B0604020202020204" pitchFamily="34" charset="0"/>
              <a:ea typeface="Work Sans"/>
              <a:cs typeface="Arial" panose="020B0604020202020204" pitchFamily="34" charset="0"/>
              <a:sym typeface="Work Sans"/>
            </a:endParaRPr>
          </a:p>
          <a:p>
            <a:pPr marL="339849" marR="0" lvl="0" indent="-285750" algn="l" rtl="0">
              <a:lnSpc>
                <a:spcPct val="100000"/>
              </a:lnSpc>
              <a:spcBef>
                <a:spcPts val="1000"/>
              </a:spcBef>
              <a:spcAft>
                <a:spcPts val="1000"/>
              </a:spcAft>
              <a:buClr>
                <a:srgbClr val="000000"/>
              </a:buClr>
              <a:buSzPct val="80000"/>
              <a:buFont typeface="Arial" panose="020B0604020202020204" pitchFamily="34" charset="0"/>
              <a:buChar char="•"/>
            </a:pPr>
            <a:r>
              <a:rPr lang="en-GB" b="0" i="0" u="none" strike="noStrike" cap="none">
                <a:solidFill>
                  <a:srgbClr val="000000"/>
                </a:solidFill>
                <a:latin typeface="Arial" panose="020B0604020202020204" pitchFamily="34" charset="0"/>
                <a:ea typeface="Work Sans"/>
                <a:cs typeface="Arial" panose="020B0604020202020204" pitchFamily="34" charset="0"/>
                <a:sym typeface="Work Sans"/>
              </a:rPr>
              <a:t>Builds on strengths</a:t>
            </a:r>
            <a:endParaRPr b="0" i="0" u="none" strike="noStrike" cap="none">
              <a:solidFill>
                <a:srgbClr val="000000"/>
              </a:solidFill>
              <a:latin typeface="Arial" panose="020B0604020202020204" pitchFamily="34" charset="0"/>
              <a:ea typeface="Work Sans"/>
              <a:cs typeface="Arial" panose="020B0604020202020204" pitchFamily="34" charset="0"/>
              <a:sym typeface="Work Sans"/>
            </a:endParaRPr>
          </a:p>
        </p:txBody>
      </p:sp>
      <p:sp>
        <p:nvSpPr>
          <p:cNvPr id="12" name="Google Shape;2213;p219">
            <a:extLst>
              <a:ext uri="{FF2B5EF4-FFF2-40B4-BE49-F238E27FC236}">
                <a16:creationId xmlns:a16="http://schemas.microsoft.com/office/drawing/2014/main" id="{2FA03B1E-273D-C086-CC30-F98644C807A4}"/>
              </a:ext>
            </a:extLst>
          </p:cNvPr>
          <p:cNvSpPr txBox="1"/>
          <p:nvPr/>
        </p:nvSpPr>
        <p:spPr>
          <a:xfrm>
            <a:off x="4973066" y="3055505"/>
            <a:ext cx="2990079" cy="1452278"/>
          </a:xfrm>
          <a:prstGeom prst="rect">
            <a:avLst/>
          </a:prstGeom>
          <a:noFill/>
          <a:ln>
            <a:noFill/>
          </a:ln>
        </p:spPr>
        <p:txBody>
          <a:bodyPr spcFirstLastPara="1" wrap="square" lIns="0" tIns="0" rIns="0" bIns="0" anchor="t" anchorCtr="0">
            <a:noAutofit/>
          </a:bodyPr>
          <a:lstStyle/>
          <a:p>
            <a:pPr marL="52705">
              <a:buSzPct val="80000"/>
            </a:pPr>
            <a:r>
              <a:rPr lang="en-GB">
                <a:latin typeface="Arial" panose="020B0604020202020204" pitchFamily="34" charset="0"/>
                <a:ea typeface="Work Sans"/>
                <a:cs typeface="Arial" panose="020B0604020202020204" pitchFamily="34" charset="0"/>
                <a:sym typeface="Work Sans"/>
              </a:rPr>
              <a:t>Universal screening of emotional </a:t>
            </a:r>
            <a:r>
              <a:rPr lang="en-GB" err="1">
                <a:latin typeface="Arial" panose="020B0604020202020204" pitchFamily="34" charset="0"/>
                <a:ea typeface="Work Sans"/>
                <a:cs typeface="Arial" panose="020B0604020202020204" pitchFamily="34" charset="0"/>
                <a:sym typeface="Work Sans"/>
              </a:rPr>
              <a:t>behavior</a:t>
            </a:r>
            <a:r>
              <a:rPr lang="en-GB">
                <a:latin typeface="Arial" panose="020B0604020202020204" pitchFamily="34" charset="0"/>
                <a:ea typeface="Work Sans"/>
                <a:cs typeface="Arial" panose="020B0604020202020204" pitchFamily="34" charset="0"/>
                <a:sym typeface="Work Sans"/>
              </a:rPr>
              <a:t> risk domains:</a:t>
            </a:r>
          </a:p>
          <a:p>
            <a:pPr marL="52705">
              <a:buSzPct val="80000"/>
            </a:pPr>
            <a:endParaRPr lang="en-GB">
              <a:latin typeface="Arial" panose="020B0604020202020204" pitchFamily="34" charset="0"/>
              <a:ea typeface="Work Sans"/>
              <a:cs typeface="Arial" panose="020B0604020202020204" pitchFamily="34" charset="0"/>
            </a:endParaRPr>
          </a:p>
          <a:p>
            <a:pPr marL="337820" lvl="8" indent="-285750">
              <a:buSzPts val="1300"/>
              <a:buFont typeface="Arial" panose="020B0604020202020204" pitchFamily="34" charset="0"/>
              <a:buChar char="•"/>
            </a:pPr>
            <a:r>
              <a:rPr lang="en-GB">
                <a:latin typeface="Arial" panose="020B0604020202020204" pitchFamily="34" charset="0"/>
                <a:ea typeface="Work Sans"/>
                <a:cs typeface="Arial" panose="020B0604020202020204" pitchFamily="34" charset="0"/>
                <a:sym typeface="Work Sans"/>
              </a:rPr>
              <a:t>Provides baseline data about students’ internalizing and externalizing risks</a:t>
            </a:r>
            <a:endParaRPr lang="en-GB">
              <a:latin typeface="Arial" panose="020B0604020202020204" pitchFamily="34" charset="0"/>
              <a:ea typeface="Work Sans"/>
              <a:cs typeface="Arial" panose="020B0604020202020204" pitchFamily="34" charset="0"/>
            </a:endParaRPr>
          </a:p>
        </p:txBody>
      </p:sp>
      <p:sp>
        <p:nvSpPr>
          <p:cNvPr id="13" name="Google Shape;2214;p219">
            <a:extLst>
              <a:ext uri="{FF2B5EF4-FFF2-40B4-BE49-F238E27FC236}">
                <a16:creationId xmlns:a16="http://schemas.microsoft.com/office/drawing/2014/main" id="{BB61B60E-063C-F2C1-8E2A-3180293A44D3}"/>
              </a:ext>
            </a:extLst>
          </p:cNvPr>
          <p:cNvSpPr txBox="1"/>
          <p:nvPr/>
        </p:nvSpPr>
        <p:spPr>
          <a:xfrm>
            <a:off x="8789736" y="3457310"/>
            <a:ext cx="2564063" cy="2235983"/>
          </a:xfrm>
          <a:prstGeom prst="rect">
            <a:avLst/>
          </a:prstGeom>
          <a:noFill/>
          <a:ln>
            <a:noFill/>
          </a:ln>
        </p:spPr>
        <p:txBody>
          <a:bodyPr spcFirstLastPara="1" wrap="square" lIns="0" tIns="0" rIns="0" bIns="0" anchor="t" anchorCtr="0">
            <a:noAutofit/>
          </a:bodyPr>
          <a:lstStyle/>
          <a:p>
            <a:pPr marL="294849" marR="0" lvl="0" indent="-285750" algn="l" rtl="0">
              <a:lnSpc>
                <a:spcPct val="100000"/>
              </a:lnSpc>
              <a:spcBef>
                <a:spcPts val="0"/>
              </a:spcBef>
              <a:spcAft>
                <a:spcPts val="0"/>
              </a:spcAft>
              <a:buClr>
                <a:srgbClr val="000000"/>
              </a:buClr>
              <a:buSzPct val="80000"/>
              <a:buFont typeface="Arial" panose="020B0604020202020204" pitchFamily="34" charset="0"/>
              <a:buChar char="•"/>
            </a:pPr>
            <a:r>
              <a:rPr lang="en-GB" b="0" i="0" u="none" strike="noStrike" cap="none">
                <a:solidFill>
                  <a:srgbClr val="000000"/>
                </a:solidFill>
                <a:latin typeface="Arial" panose="020B0604020202020204" pitchFamily="34" charset="0"/>
                <a:ea typeface="Work Sans"/>
                <a:cs typeface="Arial" panose="020B0604020202020204" pitchFamily="34" charset="0"/>
                <a:sym typeface="Work Sans"/>
              </a:rPr>
              <a:t>Together, these data points </a:t>
            </a:r>
            <a:r>
              <a:rPr lang="en-GB">
                <a:latin typeface="Arial" panose="020B0604020202020204" pitchFamily="34" charset="0"/>
                <a:ea typeface="Work Sans"/>
                <a:cs typeface="Arial" panose="020B0604020202020204" pitchFamily="34" charset="0"/>
                <a:sym typeface="Work Sans"/>
              </a:rPr>
              <a:t>provide information aligned with the resilience and risk approach to promote students’ well-being</a:t>
            </a:r>
            <a:endParaRPr b="0" i="0" u="none" strike="noStrike" cap="none">
              <a:solidFill>
                <a:srgbClr val="000000"/>
              </a:solidFill>
              <a:latin typeface="Arial" panose="020B0604020202020204" pitchFamily="34" charset="0"/>
              <a:ea typeface="Work Sans"/>
              <a:cs typeface="Arial" panose="020B0604020202020204" pitchFamily="34" charset="0"/>
              <a:sym typeface="Work Sans"/>
            </a:endParaRPr>
          </a:p>
        </p:txBody>
      </p:sp>
      <p:cxnSp>
        <p:nvCxnSpPr>
          <p:cNvPr id="14" name="Google Shape;2184;p219">
            <a:extLst>
              <a:ext uri="{FF2B5EF4-FFF2-40B4-BE49-F238E27FC236}">
                <a16:creationId xmlns:a16="http://schemas.microsoft.com/office/drawing/2014/main" id="{65DBF106-089E-73AA-B6BA-6AE2D50A2F46}"/>
              </a:ext>
            </a:extLst>
          </p:cNvPr>
          <p:cNvCxnSpPr>
            <a:cxnSpLocks/>
          </p:cNvCxnSpPr>
          <p:nvPr/>
        </p:nvCxnSpPr>
        <p:spPr>
          <a:xfrm>
            <a:off x="624468" y="2162333"/>
            <a:ext cx="10939347" cy="0"/>
          </a:xfrm>
          <a:prstGeom prst="straightConnector1">
            <a:avLst/>
          </a:prstGeom>
          <a:noFill/>
          <a:ln w="76200" cap="flat" cmpd="sng">
            <a:solidFill>
              <a:srgbClr val="00325E"/>
            </a:solidFill>
            <a:prstDash val="solid"/>
            <a:round/>
            <a:headEnd type="none" w="med" len="med"/>
            <a:tailEnd type="stealth" w="med" len="med"/>
          </a:ln>
        </p:spPr>
      </p:cxnSp>
      <p:sp>
        <p:nvSpPr>
          <p:cNvPr id="17" name="Google Shape;4728;p268">
            <a:extLst>
              <a:ext uri="{FF2B5EF4-FFF2-40B4-BE49-F238E27FC236}">
                <a16:creationId xmlns:a16="http://schemas.microsoft.com/office/drawing/2014/main" id="{6DC1A184-43CB-1A0E-C5E7-BBF9E88707CD}"/>
              </a:ext>
            </a:extLst>
          </p:cNvPr>
          <p:cNvSpPr/>
          <p:nvPr/>
        </p:nvSpPr>
        <p:spPr>
          <a:xfrm>
            <a:off x="2106315" y="1797126"/>
            <a:ext cx="683671" cy="704257"/>
          </a:xfrm>
          <a:prstGeom prst="ellipse">
            <a:avLst/>
          </a:prstGeom>
          <a:solidFill>
            <a:srgbClr val="FFC34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Work Sans"/>
              <a:ea typeface="Work Sans"/>
              <a:cs typeface="Work Sans"/>
              <a:sym typeface="Work Sans"/>
            </a:endParaRPr>
          </a:p>
        </p:txBody>
      </p:sp>
      <p:pic>
        <p:nvPicPr>
          <p:cNvPr id="18" name="Graphic 17" descr="Shield Tick outline">
            <a:extLst>
              <a:ext uri="{FF2B5EF4-FFF2-40B4-BE49-F238E27FC236}">
                <a16:creationId xmlns:a16="http://schemas.microsoft.com/office/drawing/2014/main" id="{8A4E81E9-630D-9149-C2A4-E2DB6F9B0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060" y="1837713"/>
            <a:ext cx="671032" cy="671032"/>
          </a:xfrm>
          <a:prstGeom prst="rect">
            <a:avLst/>
          </a:prstGeom>
        </p:spPr>
      </p:pic>
      <p:sp>
        <p:nvSpPr>
          <p:cNvPr id="19" name="Google Shape;4728;p268">
            <a:extLst>
              <a:ext uri="{FF2B5EF4-FFF2-40B4-BE49-F238E27FC236}">
                <a16:creationId xmlns:a16="http://schemas.microsoft.com/office/drawing/2014/main" id="{49E2CEDA-83EF-30BC-F711-A28EAC9844AD}"/>
              </a:ext>
            </a:extLst>
          </p:cNvPr>
          <p:cNvSpPr/>
          <p:nvPr/>
        </p:nvSpPr>
        <p:spPr>
          <a:xfrm>
            <a:off x="6009759" y="1797999"/>
            <a:ext cx="683671" cy="703026"/>
          </a:xfrm>
          <a:prstGeom prst="ellipse">
            <a:avLst/>
          </a:prstGeom>
          <a:solidFill>
            <a:srgbClr val="FFC34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Work Sans"/>
              <a:ea typeface="Work Sans"/>
              <a:cs typeface="Work Sans"/>
              <a:sym typeface="Work Sans"/>
            </a:endParaRPr>
          </a:p>
        </p:txBody>
      </p:sp>
      <p:pic>
        <p:nvPicPr>
          <p:cNvPr id="20" name="Picture 19">
            <a:extLst>
              <a:ext uri="{FF2B5EF4-FFF2-40B4-BE49-F238E27FC236}">
                <a16:creationId xmlns:a16="http://schemas.microsoft.com/office/drawing/2014/main" id="{2A9BD616-EAD9-4E60-FE24-7B0ABC07D9DA}"/>
              </a:ext>
            </a:extLst>
          </p:cNvPr>
          <p:cNvPicPr>
            <a:picLocks noChangeAspect="1"/>
          </p:cNvPicPr>
          <p:nvPr/>
        </p:nvPicPr>
        <p:blipFill>
          <a:blip r:embed="rId5"/>
          <a:stretch>
            <a:fillRect/>
          </a:stretch>
        </p:blipFill>
        <p:spPr>
          <a:xfrm flipH="1">
            <a:off x="6089013" y="1863031"/>
            <a:ext cx="559674" cy="528730"/>
          </a:xfrm>
          <a:prstGeom prst="rect">
            <a:avLst/>
          </a:prstGeom>
        </p:spPr>
      </p:pic>
    </p:spTree>
    <p:extLst>
      <p:ext uri="{BB962C8B-B14F-4D97-AF65-F5344CB8AC3E}">
        <p14:creationId xmlns:p14="http://schemas.microsoft.com/office/powerpoint/2010/main" val="2567394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2D73E9DA-74D5-2F46-8FA4-6EB73B0EBAE2}"/>
              </a:ext>
            </a:extLst>
          </p:cNvPr>
          <p:cNvSpPr/>
          <p:nvPr/>
        </p:nvSpPr>
        <p:spPr>
          <a:xfrm>
            <a:off x="1583849" y="668469"/>
            <a:ext cx="9203509" cy="5497199"/>
          </a:xfrm>
          <a:prstGeom prst="roundRect">
            <a:avLst/>
          </a:prstGeom>
          <a:noFill/>
          <a:ln>
            <a:solidFill>
              <a:srgbClr val="00325E"/>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257D7634-C2BB-22B1-41A3-71E78687AE27}"/>
              </a:ext>
            </a:extLst>
          </p:cNvPr>
          <p:cNvSpPr txBox="1"/>
          <p:nvPr/>
        </p:nvSpPr>
        <p:spPr>
          <a:xfrm>
            <a:off x="1837849" y="1061727"/>
            <a:ext cx="8516302" cy="707886"/>
          </a:xfrm>
          <a:prstGeom prst="rect">
            <a:avLst/>
          </a:prstGeom>
          <a:noFill/>
        </p:spPr>
        <p:txBody>
          <a:bodyPr wrap="square" rtlCol="0">
            <a:spAutoFit/>
          </a:bodyPr>
          <a:lstStyle/>
          <a:p>
            <a:pPr algn="ctr"/>
            <a:r>
              <a:rPr lang="en-US" sz="2000">
                <a:solidFill>
                  <a:srgbClr val="00325E"/>
                </a:solidFill>
                <a:latin typeface="Arial" panose="020B0604020202020204" pitchFamily="34" charset="0"/>
                <a:cs typeface="Arial" panose="020B0604020202020204" pitchFamily="34" charset="0"/>
              </a:rPr>
              <a:t>Promoting students’ well-being is best done through a </a:t>
            </a:r>
          </a:p>
          <a:p>
            <a:pPr algn="ctr"/>
            <a:r>
              <a:rPr lang="en-US" sz="2000" b="1">
                <a:solidFill>
                  <a:srgbClr val="00325E"/>
                </a:solidFill>
                <a:latin typeface="Arial" panose="020B0604020202020204" pitchFamily="34" charset="0"/>
                <a:cs typeface="Arial" panose="020B0604020202020204" pitchFamily="34" charset="0"/>
              </a:rPr>
              <a:t>Risk and Resilience framework </a:t>
            </a:r>
            <a:r>
              <a:rPr lang="en-US" sz="2000">
                <a:solidFill>
                  <a:srgbClr val="00325E"/>
                </a:solidFill>
                <a:latin typeface="Arial" panose="020B0604020202020204" pitchFamily="34" charset="0"/>
                <a:cs typeface="Arial" panose="020B0604020202020204" pitchFamily="34" charset="0"/>
              </a:rPr>
              <a:t>that focuses on two factors:</a:t>
            </a:r>
          </a:p>
        </p:txBody>
      </p:sp>
      <p:sp>
        <p:nvSpPr>
          <p:cNvPr id="5" name="Google Shape;4728;p268">
            <a:extLst>
              <a:ext uri="{FF2B5EF4-FFF2-40B4-BE49-F238E27FC236}">
                <a16:creationId xmlns:a16="http://schemas.microsoft.com/office/drawing/2014/main" id="{40A46986-BFCC-8EB1-BDEE-1BE6852C7438}"/>
              </a:ext>
            </a:extLst>
          </p:cNvPr>
          <p:cNvSpPr/>
          <p:nvPr/>
        </p:nvSpPr>
        <p:spPr>
          <a:xfrm>
            <a:off x="2777013" y="2173979"/>
            <a:ext cx="820732" cy="911177"/>
          </a:xfrm>
          <a:prstGeom prst="ellipse">
            <a:avLst/>
          </a:prstGeom>
          <a:solidFill>
            <a:srgbClr val="FFC34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Work Sans"/>
              <a:ea typeface="Work Sans"/>
              <a:cs typeface="Work Sans"/>
              <a:sym typeface="Work Sans"/>
            </a:endParaRPr>
          </a:p>
        </p:txBody>
      </p:sp>
      <p:sp>
        <p:nvSpPr>
          <p:cNvPr id="6" name="Google Shape;4728;p268">
            <a:extLst>
              <a:ext uri="{FF2B5EF4-FFF2-40B4-BE49-F238E27FC236}">
                <a16:creationId xmlns:a16="http://schemas.microsoft.com/office/drawing/2014/main" id="{A408AAB7-2716-A8E7-5082-1B49C7DBBEBB}"/>
              </a:ext>
            </a:extLst>
          </p:cNvPr>
          <p:cNvSpPr/>
          <p:nvPr/>
        </p:nvSpPr>
        <p:spPr>
          <a:xfrm>
            <a:off x="2765451" y="3465076"/>
            <a:ext cx="820732" cy="911177"/>
          </a:xfrm>
          <a:prstGeom prst="ellipse">
            <a:avLst/>
          </a:prstGeom>
          <a:solidFill>
            <a:srgbClr val="FFC34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Work Sans"/>
              <a:ea typeface="Work Sans"/>
              <a:cs typeface="Work Sans"/>
              <a:sym typeface="Work Sans"/>
            </a:endParaRPr>
          </a:p>
        </p:txBody>
      </p:sp>
      <p:pic>
        <p:nvPicPr>
          <p:cNvPr id="7" name="Picture 6">
            <a:extLst>
              <a:ext uri="{FF2B5EF4-FFF2-40B4-BE49-F238E27FC236}">
                <a16:creationId xmlns:a16="http://schemas.microsoft.com/office/drawing/2014/main" id="{3FC5101C-4003-0053-D80C-1D9B8945C40C}"/>
              </a:ext>
            </a:extLst>
          </p:cNvPr>
          <p:cNvPicPr>
            <a:picLocks noChangeAspect="1"/>
          </p:cNvPicPr>
          <p:nvPr/>
        </p:nvPicPr>
        <p:blipFill>
          <a:blip r:embed="rId3"/>
          <a:stretch>
            <a:fillRect/>
          </a:stretch>
        </p:blipFill>
        <p:spPr>
          <a:xfrm flipH="1">
            <a:off x="2844705" y="3530108"/>
            <a:ext cx="706611" cy="667543"/>
          </a:xfrm>
          <a:prstGeom prst="rect">
            <a:avLst/>
          </a:prstGeom>
        </p:spPr>
      </p:pic>
      <p:pic>
        <p:nvPicPr>
          <p:cNvPr id="8" name="Graphic 7" descr="Shield Tick outline">
            <a:extLst>
              <a:ext uri="{FF2B5EF4-FFF2-40B4-BE49-F238E27FC236}">
                <a16:creationId xmlns:a16="http://schemas.microsoft.com/office/drawing/2014/main" id="{8530C613-F034-ABFF-2E3C-A9F083C54B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2757" y="2214565"/>
            <a:ext cx="805559" cy="805559"/>
          </a:xfrm>
          <a:prstGeom prst="rect">
            <a:avLst/>
          </a:prstGeom>
        </p:spPr>
      </p:pic>
      <p:sp>
        <p:nvSpPr>
          <p:cNvPr id="9" name="TextBox 8">
            <a:extLst>
              <a:ext uri="{FF2B5EF4-FFF2-40B4-BE49-F238E27FC236}">
                <a16:creationId xmlns:a16="http://schemas.microsoft.com/office/drawing/2014/main" id="{14DD5382-2783-C949-4C15-E0754C2FA3DE}"/>
              </a:ext>
            </a:extLst>
          </p:cNvPr>
          <p:cNvSpPr txBox="1"/>
          <p:nvPr/>
        </p:nvSpPr>
        <p:spPr>
          <a:xfrm>
            <a:off x="3586109" y="2447839"/>
            <a:ext cx="6471402"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Development of resilience (protective factors)</a:t>
            </a:r>
          </a:p>
        </p:txBody>
      </p:sp>
      <p:sp>
        <p:nvSpPr>
          <p:cNvPr id="10" name="TextBox 9">
            <a:extLst>
              <a:ext uri="{FF2B5EF4-FFF2-40B4-BE49-F238E27FC236}">
                <a16:creationId xmlns:a16="http://schemas.microsoft.com/office/drawing/2014/main" id="{E35940DF-ACC5-C351-C4B2-9FFBA5C4D468}"/>
              </a:ext>
            </a:extLst>
          </p:cNvPr>
          <p:cNvSpPr txBox="1"/>
          <p:nvPr/>
        </p:nvSpPr>
        <p:spPr>
          <a:xfrm>
            <a:off x="3619864" y="3767585"/>
            <a:ext cx="6988287"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Early identification and prevention of risk factors</a:t>
            </a:r>
          </a:p>
        </p:txBody>
      </p:sp>
      <p:sp>
        <p:nvSpPr>
          <p:cNvPr id="11" name="TextBox 10">
            <a:extLst>
              <a:ext uri="{FF2B5EF4-FFF2-40B4-BE49-F238E27FC236}">
                <a16:creationId xmlns:a16="http://schemas.microsoft.com/office/drawing/2014/main" id="{B208AD84-51CF-43A8-2E6E-AE55532CD284}"/>
              </a:ext>
            </a:extLst>
          </p:cNvPr>
          <p:cNvSpPr txBox="1"/>
          <p:nvPr/>
        </p:nvSpPr>
        <p:spPr>
          <a:xfrm>
            <a:off x="2377636" y="5027650"/>
            <a:ext cx="76159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Students who have well-developed resilience factors are better positioned to navigate challenges, and to mitigate and respond to risk factors.</a:t>
            </a:r>
          </a:p>
        </p:txBody>
      </p:sp>
    </p:spTree>
    <p:extLst>
      <p:ext uri="{BB962C8B-B14F-4D97-AF65-F5344CB8AC3E}">
        <p14:creationId xmlns:p14="http://schemas.microsoft.com/office/powerpoint/2010/main" val="3352655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16CF-91E2-15CA-F2A6-798C65A23F2E}"/>
              </a:ext>
            </a:extLst>
          </p:cNvPr>
          <p:cNvSpPr>
            <a:spLocks noGrp="1"/>
          </p:cNvSpPr>
          <p:nvPr>
            <p:ph type="title"/>
          </p:nvPr>
        </p:nvSpPr>
        <p:spPr/>
        <p:txBody>
          <a:bodyPr/>
          <a:lstStyle/>
          <a:p>
            <a:r>
              <a:rPr lang="en-US"/>
              <a:t>Risk and Resilience Framework</a:t>
            </a:r>
          </a:p>
        </p:txBody>
      </p:sp>
      <p:sp>
        <p:nvSpPr>
          <p:cNvPr id="3" name="Content Placeholder 2">
            <a:extLst>
              <a:ext uri="{FF2B5EF4-FFF2-40B4-BE49-F238E27FC236}">
                <a16:creationId xmlns:a16="http://schemas.microsoft.com/office/drawing/2014/main" id="{99117900-DE54-596A-7635-5F5ED41AA70B}"/>
              </a:ext>
            </a:extLst>
          </p:cNvPr>
          <p:cNvSpPr>
            <a:spLocks noGrp="1"/>
          </p:cNvSpPr>
          <p:nvPr>
            <p:ph idx="1"/>
          </p:nvPr>
        </p:nvSpPr>
        <p:spPr>
          <a:xfrm>
            <a:off x="838200" y="2278857"/>
            <a:ext cx="4452257" cy="3898106"/>
          </a:xfrm>
        </p:spPr>
        <p:txBody>
          <a:bodyPr/>
          <a:lstStyle/>
          <a:p>
            <a:r>
              <a:rPr lang="en-GB">
                <a:solidFill>
                  <a:srgbClr val="00325E"/>
                </a:solidFill>
              </a:rPr>
              <a:t>There are many risk and resilience factors that impact students. They are often classified as being 1) in the environment, 2) in the family, or 3) within the individual. </a:t>
            </a:r>
          </a:p>
          <a:p>
            <a:r>
              <a:rPr lang="en-GB">
                <a:solidFill>
                  <a:srgbClr val="00325E"/>
                </a:solidFill>
              </a:rPr>
              <a:t>Because we work in schools with educators, we focus on screening for risk and resilience factors that educators can affect.</a:t>
            </a:r>
          </a:p>
          <a:p>
            <a:endParaRPr lang="en-US">
              <a:solidFill>
                <a:srgbClr val="00325E"/>
              </a:solidFill>
            </a:endParaRPr>
          </a:p>
          <a:p>
            <a:endParaRPr lang="en-US">
              <a:solidFill>
                <a:srgbClr val="00325E"/>
              </a:solidFill>
            </a:endParaRPr>
          </a:p>
        </p:txBody>
      </p:sp>
      <p:sp>
        <p:nvSpPr>
          <p:cNvPr id="4" name="Text Placeholder 3">
            <a:extLst>
              <a:ext uri="{FF2B5EF4-FFF2-40B4-BE49-F238E27FC236}">
                <a16:creationId xmlns:a16="http://schemas.microsoft.com/office/drawing/2014/main" id="{4132C371-71C8-ADD2-263D-610C8FA2B749}"/>
              </a:ext>
            </a:extLst>
          </p:cNvPr>
          <p:cNvSpPr>
            <a:spLocks noGrp="1"/>
          </p:cNvSpPr>
          <p:nvPr>
            <p:ph type="body" sz="half" idx="2"/>
          </p:nvPr>
        </p:nvSpPr>
        <p:spPr/>
        <p:txBody>
          <a:bodyPr>
            <a:normAutofit fontScale="92500" lnSpcReduction="10000"/>
          </a:bodyPr>
          <a:lstStyle/>
          <a:p>
            <a:endParaRPr lang="en-US"/>
          </a:p>
        </p:txBody>
      </p:sp>
      <p:pic>
        <p:nvPicPr>
          <p:cNvPr id="6" name="Picture 5" descr="A diagram of a family&#10;&#10;Description automatically generated">
            <a:extLst>
              <a:ext uri="{FF2B5EF4-FFF2-40B4-BE49-F238E27FC236}">
                <a16:creationId xmlns:a16="http://schemas.microsoft.com/office/drawing/2014/main" id="{AA2B1328-003F-EDEF-90F0-60A133230AC7}"/>
              </a:ext>
            </a:extLst>
          </p:cNvPr>
          <p:cNvPicPr>
            <a:picLocks noChangeAspect="1"/>
          </p:cNvPicPr>
          <p:nvPr/>
        </p:nvPicPr>
        <p:blipFill>
          <a:blip r:embed="rId3"/>
          <a:stretch>
            <a:fillRect/>
          </a:stretch>
        </p:blipFill>
        <p:spPr>
          <a:xfrm>
            <a:off x="6518728" y="1778624"/>
            <a:ext cx="4898571" cy="4898571"/>
          </a:xfrm>
          <a:prstGeom prst="rect">
            <a:avLst/>
          </a:prstGeom>
        </p:spPr>
      </p:pic>
    </p:spTree>
    <p:extLst>
      <p:ext uri="{BB962C8B-B14F-4D97-AF65-F5344CB8AC3E}">
        <p14:creationId xmlns:p14="http://schemas.microsoft.com/office/powerpoint/2010/main" val="2164944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C527-758E-7109-7E6D-6747FF7B0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C5F72-632F-6C56-C701-7B2D584A3AFC}"/>
              </a:ext>
            </a:extLst>
          </p:cNvPr>
          <p:cNvSpPr>
            <a:spLocks noGrp="1"/>
          </p:cNvSpPr>
          <p:nvPr>
            <p:ph type="title"/>
          </p:nvPr>
        </p:nvSpPr>
        <p:spPr/>
        <p:txBody>
          <a:bodyPr/>
          <a:lstStyle/>
          <a:p>
            <a:r>
              <a:rPr lang="en-US"/>
              <a:t>Risk and Resilience Framework</a:t>
            </a:r>
          </a:p>
        </p:txBody>
      </p:sp>
      <p:sp>
        <p:nvSpPr>
          <p:cNvPr id="3" name="Content Placeholder 2">
            <a:extLst>
              <a:ext uri="{FF2B5EF4-FFF2-40B4-BE49-F238E27FC236}">
                <a16:creationId xmlns:a16="http://schemas.microsoft.com/office/drawing/2014/main" id="{B2169CA0-A452-932F-01E6-6A0F4B5C06CD}"/>
              </a:ext>
            </a:extLst>
          </p:cNvPr>
          <p:cNvSpPr>
            <a:spLocks noGrp="1"/>
          </p:cNvSpPr>
          <p:nvPr>
            <p:ph idx="1"/>
          </p:nvPr>
        </p:nvSpPr>
        <p:spPr>
          <a:xfrm>
            <a:off x="5684520" y="2447925"/>
            <a:ext cx="5915297" cy="3898106"/>
          </a:xfrm>
        </p:spPr>
        <p:txBody>
          <a:bodyPr/>
          <a:lstStyle/>
          <a:p>
            <a:pPr marL="285750" indent="-285750">
              <a:spcBef>
                <a:spcPts val="0"/>
              </a:spcBef>
              <a:buClr>
                <a:srgbClr val="000000"/>
              </a:buClr>
              <a:buSzTx/>
              <a:defRPr/>
            </a:pPr>
            <a:r>
              <a:rPr kumimoji="0" lang="en-US" b="0" i="0" u="none" strike="noStrike" kern="0" cap="none" spc="0" normalizeH="0" baseline="0" noProof="0">
                <a:ln>
                  <a:noFill/>
                </a:ln>
                <a:solidFill>
                  <a:srgbClr val="00325E"/>
                </a:solidFill>
                <a:effectLst/>
                <a:uLnTx/>
                <a:uFillTx/>
                <a:sym typeface="Arial"/>
              </a:rPr>
              <a:t>Most students will encounter challenges or risk factors – building up their protective factors helps them to be more resilient, and to navigate these challenges successfully.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a:ln>
                <a:noFill/>
              </a:ln>
              <a:solidFill>
                <a:srgbClr val="00325E"/>
              </a:solidFill>
              <a:effectLst/>
              <a:uLnTx/>
              <a:uFillTx/>
              <a:sym typeface="Arial"/>
            </a:endParaRPr>
          </a:p>
          <a:p>
            <a:pPr marL="285750" indent="-285750">
              <a:spcBef>
                <a:spcPts val="0"/>
              </a:spcBef>
              <a:buClr>
                <a:srgbClr val="000000"/>
              </a:buClr>
              <a:buSzTx/>
              <a:defRPr/>
            </a:pPr>
            <a:r>
              <a:rPr kumimoji="0" lang="en-US" b="0" i="0" u="none" strike="noStrike" kern="0" cap="none" spc="0" normalizeH="0" baseline="0" noProof="0">
                <a:ln>
                  <a:noFill/>
                </a:ln>
                <a:solidFill>
                  <a:srgbClr val="00325E"/>
                </a:solidFill>
                <a:effectLst/>
                <a:uLnTx/>
                <a:uFillTx/>
                <a:sym typeface="Arial"/>
              </a:rPr>
              <a:t>All students will benefit from a focus on building their resilience. Students facing more risk require more support in developing resilience factors.</a:t>
            </a:r>
          </a:p>
          <a:p>
            <a:endParaRPr lang="en-US">
              <a:solidFill>
                <a:srgbClr val="00325E"/>
              </a:solidFill>
            </a:endParaRPr>
          </a:p>
        </p:txBody>
      </p:sp>
      <p:sp>
        <p:nvSpPr>
          <p:cNvPr id="4" name="Text Placeholder 3">
            <a:extLst>
              <a:ext uri="{FF2B5EF4-FFF2-40B4-BE49-F238E27FC236}">
                <a16:creationId xmlns:a16="http://schemas.microsoft.com/office/drawing/2014/main" id="{75EC7D64-8240-46C0-1979-7A18E929C0DD}"/>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05F3810C-94E9-E54F-24B7-A5342EF58D2B}"/>
              </a:ext>
            </a:extLst>
          </p:cNvPr>
          <p:cNvPicPr>
            <a:picLocks noChangeAspect="1"/>
          </p:cNvPicPr>
          <p:nvPr/>
        </p:nvPicPr>
        <p:blipFill>
          <a:blip r:embed="rId3"/>
          <a:stretch>
            <a:fillRect/>
          </a:stretch>
        </p:blipFill>
        <p:spPr>
          <a:xfrm>
            <a:off x="1278648" y="2490359"/>
            <a:ext cx="3827417" cy="3881073"/>
          </a:xfrm>
          <a:prstGeom prst="rect">
            <a:avLst/>
          </a:prstGeom>
        </p:spPr>
      </p:pic>
    </p:spTree>
    <p:extLst>
      <p:ext uri="{BB962C8B-B14F-4D97-AF65-F5344CB8AC3E}">
        <p14:creationId xmlns:p14="http://schemas.microsoft.com/office/powerpoint/2010/main" val="1985109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C7F27-2549-9A81-EF7B-BA76D7159F20}"/>
              </a:ext>
            </a:extLst>
          </p:cNvPr>
          <p:cNvSpPr>
            <a:spLocks noGrp="1"/>
          </p:cNvSpPr>
          <p:nvPr>
            <p:ph type="title"/>
          </p:nvPr>
        </p:nvSpPr>
        <p:spPr/>
        <p:txBody>
          <a:bodyPr>
            <a:normAutofit/>
          </a:bodyPr>
          <a:lstStyle/>
          <a:p>
            <a:r>
              <a:rPr lang="en-US" sz="4000" dirty="0"/>
              <a:t>DESSA SEIR Results</a:t>
            </a:r>
          </a:p>
        </p:txBody>
      </p:sp>
      <p:sp>
        <p:nvSpPr>
          <p:cNvPr id="3" name="Content Placeholder 2">
            <a:extLst>
              <a:ext uri="{FF2B5EF4-FFF2-40B4-BE49-F238E27FC236}">
                <a16:creationId xmlns:a16="http://schemas.microsoft.com/office/drawing/2014/main" id="{C19FBD02-7622-D61C-7460-24BA7485610F}"/>
              </a:ext>
            </a:extLst>
          </p:cNvPr>
          <p:cNvSpPr>
            <a:spLocks noGrp="1"/>
          </p:cNvSpPr>
          <p:nvPr>
            <p:ph idx="1"/>
          </p:nvPr>
        </p:nvSpPr>
        <p:spPr>
          <a:xfrm>
            <a:off x="838200" y="2278857"/>
            <a:ext cx="10740242" cy="3898106"/>
          </a:xfrm>
        </p:spPr>
        <p:txBody>
          <a:bodyPr/>
          <a:lstStyle/>
          <a:p>
            <a:pPr marL="0" indent="0">
              <a:lnSpc>
                <a:spcPct val="150000"/>
              </a:lnSpc>
              <a:buClr>
                <a:srgbClr val="20252E"/>
              </a:buClr>
              <a:buNone/>
            </a:pPr>
            <a:r>
              <a:rPr lang="en-US" dirty="0"/>
              <a:t>DESSA SEIR results are categorized into three ranges for both Internalizing and Externalizing Risks: No Concern, Possible Concern, and Concern.</a:t>
            </a:r>
          </a:p>
        </p:txBody>
      </p:sp>
      <p:sp>
        <p:nvSpPr>
          <p:cNvPr id="4" name="Text Placeholder 3">
            <a:extLst>
              <a:ext uri="{FF2B5EF4-FFF2-40B4-BE49-F238E27FC236}">
                <a16:creationId xmlns:a16="http://schemas.microsoft.com/office/drawing/2014/main" id="{656179AC-D9DA-701F-00A1-55DE5420022A}"/>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DBD58D72-2AEE-9795-5D7F-1B8A9FFD1F1A}"/>
              </a:ext>
            </a:extLst>
          </p:cNvPr>
          <p:cNvPicPr>
            <a:picLocks noChangeAspect="1"/>
          </p:cNvPicPr>
          <p:nvPr/>
        </p:nvPicPr>
        <p:blipFill>
          <a:blip r:embed="rId3"/>
          <a:stretch>
            <a:fillRect/>
          </a:stretch>
        </p:blipFill>
        <p:spPr>
          <a:xfrm>
            <a:off x="521559" y="3932923"/>
            <a:ext cx="11652828" cy="2101536"/>
          </a:xfrm>
          <a:prstGeom prst="rect">
            <a:avLst/>
          </a:prstGeom>
        </p:spPr>
      </p:pic>
    </p:spTree>
    <p:extLst>
      <p:ext uri="{BB962C8B-B14F-4D97-AF65-F5344CB8AC3E}">
        <p14:creationId xmlns:p14="http://schemas.microsoft.com/office/powerpoint/2010/main" val="3474456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056361-32AE-A87A-6921-69E37FBED422}"/>
              </a:ext>
            </a:extLst>
          </p:cNvPr>
          <p:cNvSpPr>
            <a:spLocks noGrp="1"/>
          </p:cNvSpPr>
          <p:nvPr>
            <p:ph type="title"/>
          </p:nvPr>
        </p:nvSpPr>
        <p:spPr>
          <a:xfrm>
            <a:off x="1311938" y="150367"/>
            <a:ext cx="10110895" cy="1325563"/>
          </a:xfrm>
        </p:spPr>
        <p:txBody>
          <a:bodyPr anchor="ctr">
            <a:normAutofit/>
          </a:bodyPr>
          <a:lstStyle/>
          <a:p>
            <a:r>
              <a:rPr lang="en-US" b="1">
                <a:solidFill>
                  <a:schemeClr val="tx1"/>
                </a:solidFill>
              </a:rPr>
              <a:t>Video: DESSA System Overview</a:t>
            </a:r>
          </a:p>
        </p:txBody>
      </p:sp>
      <p:pic>
        <p:nvPicPr>
          <p:cNvPr id="10" name="Copy_of_Overview_of_the_DESSA_System____REMOVED_2025_01_15_18_06_48">
            <a:hlinkClick r:id="" action="ppaction://media"/>
            <a:extLst>
              <a:ext uri="{FF2B5EF4-FFF2-40B4-BE49-F238E27FC236}">
                <a16:creationId xmlns:a16="http://schemas.microsoft.com/office/drawing/2014/main" id="{59A03A88-2A55-34B7-CB60-16FF3940A9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938" y="1475930"/>
            <a:ext cx="9568124" cy="5382070"/>
          </a:xfrm>
          <a:prstGeom prst="rect">
            <a:avLst/>
          </a:prstGeom>
          <a:noFill/>
        </p:spPr>
      </p:pic>
    </p:spTree>
    <p:extLst>
      <p:ext uri="{BB962C8B-B14F-4D97-AF65-F5344CB8AC3E}">
        <p14:creationId xmlns:p14="http://schemas.microsoft.com/office/powerpoint/2010/main" val="320208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1720-0D22-BEAF-16A8-56622A4B585C}"/>
              </a:ext>
            </a:extLst>
          </p:cNvPr>
          <p:cNvSpPr>
            <a:spLocks noGrp="1"/>
          </p:cNvSpPr>
          <p:nvPr>
            <p:ph type="title"/>
          </p:nvPr>
        </p:nvSpPr>
        <p:spPr/>
        <p:txBody>
          <a:bodyPr>
            <a:normAutofit/>
          </a:bodyPr>
          <a:lstStyle/>
          <a:p>
            <a:r>
              <a:rPr lang="en-US" sz="4000"/>
              <a:t>What is the DESSA?</a:t>
            </a:r>
          </a:p>
        </p:txBody>
      </p:sp>
      <p:sp>
        <p:nvSpPr>
          <p:cNvPr id="4" name="Text Placeholder 3">
            <a:extLst>
              <a:ext uri="{FF2B5EF4-FFF2-40B4-BE49-F238E27FC236}">
                <a16:creationId xmlns:a16="http://schemas.microsoft.com/office/drawing/2014/main" id="{298E80F9-9245-646A-CF6A-AD1C89DEB628}"/>
              </a:ext>
            </a:extLst>
          </p:cNvPr>
          <p:cNvSpPr>
            <a:spLocks noGrp="1"/>
          </p:cNvSpPr>
          <p:nvPr>
            <p:ph type="body" sz="half" idx="2"/>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C225EF9F-C2CD-1BAA-D840-18A952DA1344}"/>
              </a:ext>
            </a:extLst>
          </p:cNvPr>
          <p:cNvSpPr txBox="1">
            <a:spLocks noGrp="1"/>
          </p:cNvSpPr>
          <p:nvPr>
            <p:ph idx="1"/>
          </p:nvPr>
        </p:nvSpPr>
        <p:spPr>
          <a:xfrm>
            <a:off x="692887" y="2133429"/>
            <a:ext cx="5403113"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38100" indent="0" algn="l">
              <a:lnSpc>
                <a:spcPct val="200000"/>
              </a:lnSpc>
            </a:pPr>
            <a:r>
              <a:rPr lang="en-US" sz="2800" b="0" dirty="0">
                <a:solidFill>
                  <a:srgbClr val="00325E"/>
                </a:solidFill>
                <a:latin typeface="+mn-lt"/>
                <a:cs typeface="Proxima Nova" panose="020B0604020202020204" charset="0"/>
              </a:rPr>
              <a:t>An evidence-based social and emotional competency assessment to support student growth.</a:t>
            </a:r>
          </a:p>
        </p:txBody>
      </p:sp>
      <p:pic>
        <p:nvPicPr>
          <p:cNvPr id="3" name="Picture 2">
            <a:extLst>
              <a:ext uri="{FF2B5EF4-FFF2-40B4-BE49-F238E27FC236}">
                <a16:creationId xmlns:a16="http://schemas.microsoft.com/office/drawing/2014/main" id="{ACA7B01A-5214-20DB-CEDE-6B8A58DC7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052" y="2294965"/>
            <a:ext cx="6127078" cy="393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2919-1258-2BCF-1B2A-F97F409971A7}"/>
              </a:ext>
            </a:extLst>
          </p:cNvPr>
          <p:cNvSpPr>
            <a:spLocks noGrp="1"/>
          </p:cNvSpPr>
          <p:nvPr>
            <p:ph type="title"/>
          </p:nvPr>
        </p:nvSpPr>
        <p:spPr/>
        <p:txBody>
          <a:bodyPr/>
          <a:lstStyle/>
          <a:p>
            <a:r>
              <a:rPr lang="en-US"/>
              <a:t>What does the DESSA measure?</a:t>
            </a:r>
          </a:p>
        </p:txBody>
      </p:sp>
      <p:sp>
        <p:nvSpPr>
          <p:cNvPr id="6" name="Text Placeholder 5">
            <a:extLst>
              <a:ext uri="{FF2B5EF4-FFF2-40B4-BE49-F238E27FC236}">
                <a16:creationId xmlns:a16="http://schemas.microsoft.com/office/drawing/2014/main" id="{AD446735-9747-073E-3D89-039077E59B7B}"/>
              </a:ext>
            </a:extLst>
          </p:cNvPr>
          <p:cNvSpPr>
            <a:spLocks noGrp="1"/>
          </p:cNvSpPr>
          <p:nvPr>
            <p:ph type="body" sz="half" idx="11"/>
          </p:nvPr>
        </p:nvSpPr>
        <p:spPr/>
        <p:txBody>
          <a:bodyPr>
            <a:normAutofit fontScale="92500" lnSpcReduction="10000"/>
          </a:bodyPr>
          <a:lstStyle/>
          <a:p>
            <a:endParaRPr lang="en-US"/>
          </a:p>
        </p:txBody>
      </p:sp>
      <p:pic>
        <p:nvPicPr>
          <p:cNvPr id="5" name="Graphic 4">
            <a:extLst>
              <a:ext uri="{FF2B5EF4-FFF2-40B4-BE49-F238E27FC236}">
                <a16:creationId xmlns:a16="http://schemas.microsoft.com/office/drawing/2014/main" id="{51445EA9-C42B-2A3E-97A8-A808C21F3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5013" y="1834116"/>
            <a:ext cx="5328613" cy="3189767"/>
          </a:xfrm>
          <a:prstGeom prst="rect">
            <a:avLst/>
          </a:prstGeom>
        </p:spPr>
      </p:pic>
    </p:spTree>
    <p:extLst>
      <p:ext uri="{BB962C8B-B14F-4D97-AF65-F5344CB8AC3E}">
        <p14:creationId xmlns:p14="http://schemas.microsoft.com/office/powerpoint/2010/main" val="94327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B333BA-1AC9-C629-7D7C-B12FBC8CD324}"/>
              </a:ext>
            </a:extLst>
          </p:cNvPr>
          <p:cNvSpPr>
            <a:spLocks noGrp="1"/>
          </p:cNvSpPr>
          <p:nvPr>
            <p:ph type="body" sz="half" idx="11"/>
          </p:nvPr>
        </p:nvSpPr>
        <p:spPr>
          <a:xfrm>
            <a:off x="10571463" y="6577044"/>
            <a:ext cx="1564671" cy="192053"/>
          </a:xfrm>
        </p:spPr>
        <p:txBody>
          <a:bodyPr>
            <a:normAutofit fontScale="92500" lnSpcReduction="10000"/>
          </a:bodyPr>
          <a:lstStyle/>
          <a:p>
            <a:endParaRPr lang="en-US"/>
          </a:p>
        </p:txBody>
      </p:sp>
      <p:sp>
        <p:nvSpPr>
          <p:cNvPr id="7" name="Title 6">
            <a:extLst>
              <a:ext uri="{FF2B5EF4-FFF2-40B4-BE49-F238E27FC236}">
                <a16:creationId xmlns:a16="http://schemas.microsoft.com/office/drawing/2014/main" id="{59F42664-EF03-DA87-C0B7-1BC99ED15603}"/>
              </a:ext>
            </a:extLst>
          </p:cNvPr>
          <p:cNvSpPr>
            <a:spLocks noGrp="1"/>
          </p:cNvSpPr>
          <p:nvPr>
            <p:ph type="title"/>
          </p:nvPr>
        </p:nvSpPr>
        <p:spPr/>
        <p:txBody>
          <a:bodyPr>
            <a:normAutofit fontScale="90000"/>
          </a:bodyPr>
          <a:lstStyle/>
          <a:p>
            <a:r>
              <a:rPr lang="en-US" b="1" dirty="0"/>
              <a:t>These skills are </a:t>
            </a:r>
            <a:r>
              <a:rPr lang="en-US" b="1" dirty="0">
                <a:solidFill>
                  <a:schemeClr val="accent2"/>
                </a:solidFill>
              </a:rPr>
              <a:t>critical</a:t>
            </a:r>
            <a:r>
              <a:rPr lang="en-US" b="1" dirty="0"/>
              <a:t> for students to be successful inside and outside the classroom</a:t>
            </a:r>
            <a:br>
              <a:rPr lang="en-US" dirty="0"/>
            </a:br>
            <a:endParaRPr lang="en-US" dirty="0"/>
          </a:p>
        </p:txBody>
      </p:sp>
      <p:pic>
        <p:nvPicPr>
          <p:cNvPr id="10" name="Picture 9">
            <a:extLst>
              <a:ext uri="{FF2B5EF4-FFF2-40B4-BE49-F238E27FC236}">
                <a16:creationId xmlns:a16="http://schemas.microsoft.com/office/drawing/2014/main" id="{FD33CB41-26E2-890D-0CC2-5972AB3E6A5C}"/>
              </a:ext>
            </a:extLst>
          </p:cNvPr>
          <p:cNvPicPr>
            <a:picLocks noChangeAspect="1"/>
          </p:cNvPicPr>
          <p:nvPr/>
        </p:nvPicPr>
        <p:blipFill>
          <a:blip r:embed="rId3"/>
          <a:stretch>
            <a:fillRect/>
          </a:stretch>
        </p:blipFill>
        <p:spPr>
          <a:xfrm>
            <a:off x="811648" y="1570748"/>
            <a:ext cx="10542151" cy="4287817"/>
          </a:xfrm>
          <a:prstGeom prst="rect">
            <a:avLst/>
          </a:prstGeom>
        </p:spPr>
      </p:pic>
      <p:sp>
        <p:nvSpPr>
          <p:cNvPr id="2" name="TextBox 1">
            <a:extLst>
              <a:ext uri="{FF2B5EF4-FFF2-40B4-BE49-F238E27FC236}">
                <a16:creationId xmlns:a16="http://schemas.microsoft.com/office/drawing/2014/main" id="{A563CF99-6C32-6B1D-06BD-6C52550F024C}"/>
              </a:ext>
            </a:extLst>
          </p:cNvPr>
          <p:cNvSpPr txBox="1"/>
          <p:nvPr/>
        </p:nvSpPr>
        <p:spPr>
          <a:xfrm>
            <a:off x="1222805" y="5930713"/>
            <a:ext cx="9719835" cy="646331"/>
          </a:xfrm>
          <a:prstGeom prst="rect">
            <a:avLst/>
          </a:prstGeom>
          <a:solidFill>
            <a:srgbClr val="FFFF00"/>
          </a:solidFill>
        </p:spPr>
        <p:txBody>
          <a:bodyPr wrap="square" rtlCol="0">
            <a:spAutoFit/>
          </a:bodyPr>
          <a:lstStyle/>
          <a:p>
            <a:pPr algn="ctr"/>
            <a:r>
              <a:rPr lang="en-US" b="1" dirty="0">
                <a:latin typeface="Arial" panose="020B0604020202020204" pitchFamily="34" charset="0"/>
                <a:cs typeface="Arial" panose="020B0604020202020204" pitchFamily="34" charset="0"/>
              </a:rPr>
              <a:t>Reflect: </a:t>
            </a:r>
            <a:r>
              <a:rPr lang="en-US" dirty="0">
                <a:latin typeface="Arial" panose="020B0604020202020204" pitchFamily="34" charset="0"/>
                <a:cs typeface="Arial" panose="020B0604020202020204" pitchFamily="34" charset="0"/>
              </a:rPr>
              <a:t>Which of the competencies is resonating with you most right now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given your work with students and families?</a:t>
            </a:r>
          </a:p>
        </p:txBody>
      </p:sp>
    </p:spTree>
    <p:extLst>
      <p:ext uri="{BB962C8B-B14F-4D97-AF65-F5344CB8AC3E}">
        <p14:creationId xmlns:p14="http://schemas.microsoft.com/office/powerpoint/2010/main" val="29645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ema de Office">
  <a:themeElements>
    <a:clrScheme name="Growth Organization">
      <a:dk1>
        <a:srgbClr val="000000"/>
      </a:dk1>
      <a:lt1>
        <a:srgbClr val="FFFFFF"/>
      </a:lt1>
      <a:dk2>
        <a:srgbClr val="58595B"/>
      </a:dk2>
      <a:lt2>
        <a:srgbClr val="E8E8E8"/>
      </a:lt2>
      <a:accent1>
        <a:srgbClr val="004998"/>
      </a:accent1>
      <a:accent2>
        <a:srgbClr val="8DC956"/>
      </a:accent2>
      <a:accent3>
        <a:srgbClr val="67B3DD"/>
      </a:accent3>
      <a:accent4>
        <a:srgbClr val="D9EDC7"/>
      </a:accent4>
      <a:accent5>
        <a:srgbClr val="CDE6F3"/>
      </a:accent5>
      <a:accent6>
        <a:srgbClr val="0380C3"/>
      </a:accent6>
      <a:hlink>
        <a:srgbClr val="86BC24"/>
      </a:hlink>
      <a:folHlink>
        <a:srgbClr val="1B284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169AC3E-6C90-48FE-95E0-DF16305747A7}" vid="{12E8DCC2-4D35-4AA4-B108-7F8F2803B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C167EE835D3B4E93095B738BDD6170" ma:contentTypeVersion="20" ma:contentTypeDescription="Create a new document." ma:contentTypeScope="" ma:versionID="f9b9f0cb503b1c404c242e9d1640549e">
  <xsd:schema xmlns:xsd="http://www.w3.org/2001/XMLSchema" xmlns:xs="http://www.w3.org/2001/XMLSchema" xmlns:p="http://schemas.microsoft.com/office/2006/metadata/properties" xmlns:ns2="eae8f27f-b4c2-4838-b340-e7c6d6c0d42c" xmlns:ns3="301479e0-dab6-485a-b933-7aa7f81877fa" xmlns:ns4="f546119e-645c-4fe6-a772-2a93abe1fa10" xmlns:ns5="154ecf3d-40c0-4d8a-be3d-dfdd03b377b6" targetNamespace="http://schemas.microsoft.com/office/2006/metadata/properties" ma:root="true" ma:fieldsID="05e27c71681e6e4ed46cd715d50ae115" ns2:_="" ns3:_="" ns4:_="" ns5:_="">
    <xsd:import namespace="eae8f27f-b4c2-4838-b340-e7c6d6c0d42c"/>
    <xsd:import namespace="301479e0-dab6-485a-b933-7aa7f81877fa"/>
    <xsd:import namespace="f546119e-645c-4fe6-a772-2a93abe1fa10"/>
    <xsd:import namespace="154ecf3d-40c0-4d8a-be3d-dfdd03b37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4: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TypeofResource" minOccurs="0"/>
                <xsd:element ref="ns5:lcf76f155ced4ddcb4097134ff3c332f" minOccurs="0"/>
                <xsd:element ref="ns3:TaxCatchAll" minOccurs="0"/>
                <xsd:element ref="ns2:MediaServiceLocation" minOccurs="0"/>
                <xsd:element ref="ns2: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8f27f-b4c2-4838-b340-e7c6d6c0d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TypeofResource" ma:index="20" nillable="true" ma:displayName="Type of Resource" ma:description="This column helps you to sort by type of resource" ma:format="Dropdown" ma:internalName="TypeofResource">
      <xsd:simpleType>
        <xsd:union memberTypes="dms:Text">
          <xsd:simpleType>
            <xsd:restriction base="dms:Choice">
              <xsd:enumeration value="Slide Deck for Trainer"/>
              <xsd:enumeration value="Basic Slide Deck for Participant"/>
              <xsd:enumeration value="Basic Slide Deck PDF"/>
              <xsd:enumeration value="Facilitator Guide"/>
              <xsd:enumeration value="Handout"/>
              <xsd:enumeration value="Choice 6"/>
            </xsd:restriction>
          </xsd:simpleType>
        </xsd:un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479e0-dab6-485a-b933-7aa7f8187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f33f4a7-ad82-4346-a731-38a8bf87dc4f}" ma:internalName="TaxCatchAll" ma:showField="CatchAllData" ma:web="301479e0-dab6-485a-b933-7aa7f81877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6119e-645c-4fe6-a772-2a93abe1fa10"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4ecf3d-40c0-4d8a-be3d-dfdd03b377b6"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default="" ma:fieldId="{5cf76f15-5ced-4ddc-b409-7134ff3c332f}" ma:taxonomyMulti="true" ma:sspId="330c6cff-633c-440f-9beb-d59977b48164" ma:termSetId="00000000-0000-0000-0000-000000000000" ma:anchorId="00000000-0000-0000-0000-000000000000" ma:open="fals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1479e0-dab6-485a-b933-7aa7f81877fa" xsi:nil="true"/>
    <lcf76f155ced4ddcb4097134ff3c332f xmlns="154ecf3d-40c0-4d8a-be3d-dfdd03b377b6">
      <Terms xmlns="http://schemas.microsoft.com/office/infopath/2007/PartnerControls"/>
    </lcf76f155ced4ddcb4097134ff3c332f>
    <TypeofResource xmlns="eae8f27f-b4c2-4838-b340-e7c6d6c0d42c" xsi:nil="true"/>
    <SharedWithUsers xmlns="301479e0-dab6-485a-b933-7aa7f81877fa">
      <UserInfo>
        <DisplayName/>
        <AccountId xsi:nil="true"/>
        <AccountType/>
      </UserInfo>
    </SharedWithUsers>
  </documentManagement>
</p:properties>
</file>

<file path=customXml/itemProps1.xml><?xml version="1.0" encoding="utf-8"?>
<ds:datastoreItem xmlns:ds="http://schemas.openxmlformats.org/officeDocument/2006/customXml" ds:itemID="{6EE3C153-167A-4F4C-8273-BB2586AD498B}">
  <ds:schemaRefs>
    <ds:schemaRef ds:uri="http://schemas.microsoft.com/sharepoint/v3/contenttype/forms"/>
  </ds:schemaRefs>
</ds:datastoreItem>
</file>

<file path=customXml/itemProps2.xml><?xml version="1.0" encoding="utf-8"?>
<ds:datastoreItem xmlns:ds="http://schemas.openxmlformats.org/officeDocument/2006/customXml" ds:itemID="{7A03F0B3-E8F7-4C3E-9E15-6FBE8A43F5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8f27f-b4c2-4838-b340-e7c6d6c0d42c"/>
    <ds:schemaRef ds:uri="301479e0-dab6-485a-b933-7aa7f81877fa"/>
    <ds:schemaRef ds:uri="f546119e-645c-4fe6-a772-2a93abe1fa10"/>
    <ds:schemaRef ds:uri="154ecf3d-40c0-4d8a-be3d-dfdd03b37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96D1F-5740-4188-8DE5-BAA5184E05EB}">
  <ds:schemaRefs>
    <ds:schemaRef ds:uri="301479e0-dab6-485a-b933-7aa7f81877fa"/>
    <ds:schemaRef ds:uri="f546119e-645c-4fe6-a772-2a93abe1fa10"/>
    <ds:schemaRef ds:uri="http://www.w3.org/XML/1998/namespace"/>
    <ds:schemaRef ds:uri="http://purl.org/dc/dcmitype/"/>
    <ds:schemaRef ds:uri="154ecf3d-40c0-4d8a-be3d-dfdd03b377b6"/>
    <ds:schemaRef ds:uri="http://schemas.microsoft.com/office/2006/documentManagement/types"/>
    <ds:schemaRef ds:uri="http://schemas.openxmlformats.org/package/2006/metadata/core-properties"/>
    <ds:schemaRef ds:uri="http://purl.org/dc/elements/1.1/"/>
    <ds:schemaRef ds:uri="eae8f27f-b4c2-4838-b340-e7c6d6c0d42c"/>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Tema de Office</Template>
  <TotalTime>2551</TotalTime>
  <Words>7953</Words>
  <Application>Microsoft Office PowerPoint</Application>
  <PresentationFormat>Widescreen</PresentationFormat>
  <Paragraphs>557</Paragraphs>
  <Slides>55</Slides>
  <Notes>55</Notes>
  <HiddenSlides>0</HiddenSlides>
  <MMClips>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55</vt:i4>
      </vt:variant>
    </vt:vector>
  </HeadingPairs>
  <TitlesOfParts>
    <vt:vector size="72" baseType="lpstr">
      <vt:lpstr>Aptos</vt:lpstr>
      <vt:lpstr>Arial</vt:lpstr>
      <vt:lpstr>Arial</vt:lpstr>
      <vt:lpstr>Arial Black</vt:lpstr>
      <vt:lpstr>Arial,Sans-Serif</vt:lpstr>
      <vt:lpstr>Calibri</vt:lpstr>
      <vt:lpstr>Gotham</vt:lpstr>
      <vt:lpstr>Gotham Light</vt:lpstr>
      <vt:lpstr>Helvetica Neue</vt:lpstr>
      <vt:lpstr>Segoe UI</vt:lpstr>
      <vt:lpstr>Symbol</vt:lpstr>
      <vt:lpstr>system-ui</vt:lpstr>
      <vt:lpstr>Tahoma</vt:lpstr>
      <vt:lpstr>Work Sans</vt:lpstr>
      <vt:lpstr>Work Sans Medium</vt:lpstr>
      <vt:lpstr>YAFcfjveRFU 0</vt:lpstr>
      <vt:lpstr>Tema de Office</vt:lpstr>
      <vt:lpstr>Introduction to the DESSA Student Self-Report (SSR) Student-Completed Assessment</vt:lpstr>
      <vt:lpstr>Goals for Today’s Session</vt:lpstr>
      <vt:lpstr>Session Structure</vt:lpstr>
      <vt:lpstr>Today’s Agenda</vt:lpstr>
      <vt:lpstr>Opening Reflection</vt:lpstr>
      <vt:lpstr>Video: DESSA System Overview</vt:lpstr>
      <vt:lpstr>What is the DESSA?</vt:lpstr>
      <vt:lpstr>What does the DESSA measure?</vt:lpstr>
      <vt:lpstr>These skills are critical for students to be successful inside and outside the classroom </vt:lpstr>
      <vt:lpstr>DESSA Student Self-Report (SSR)  (Student- Completed)</vt:lpstr>
      <vt:lpstr>Sample Student Self-Report Questions</vt:lpstr>
      <vt:lpstr>Sample Student Self-Report Questions</vt:lpstr>
      <vt:lpstr>DESSA Results</vt:lpstr>
      <vt:lpstr>DESSA Norms</vt:lpstr>
      <vt:lpstr>Descriptive Ranges: Student Examples</vt:lpstr>
      <vt:lpstr>Descriptive Ranges: Student Examples</vt:lpstr>
      <vt:lpstr>Descriptive Ranges: Student Examples</vt:lpstr>
      <vt:lpstr>DESSA Results in the Educator Portal</vt:lpstr>
      <vt:lpstr>DESSA SSR: Student-Completed Results  </vt:lpstr>
      <vt:lpstr>General Implementation Overview</vt:lpstr>
      <vt:lpstr>Q &amp; A</vt:lpstr>
      <vt:lpstr>In the chat:   How might a strength-based approach improve:  -Conversations about students?  -Culture and climate?  -Engagement with families? </vt:lpstr>
      <vt:lpstr>Take a break!​</vt:lpstr>
      <vt:lpstr>Student Portal</vt:lpstr>
      <vt:lpstr>PowerPoint Presentation</vt:lpstr>
      <vt:lpstr>Accessing the Student Portal</vt:lpstr>
      <vt:lpstr>PowerPoint Presentation</vt:lpstr>
      <vt:lpstr>Implementation Resources</vt:lpstr>
      <vt:lpstr>The Student Portal</vt:lpstr>
      <vt:lpstr>The Student Portal</vt:lpstr>
      <vt:lpstr>The Student Portal</vt:lpstr>
      <vt:lpstr>Activity: Explore the Student Portal</vt:lpstr>
      <vt:lpstr>The Educator Portal</vt:lpstr>
      <vt:lpstr>User Roles in the DESSA System</vt:lpstr>
      <vt:lpstr>Site Leader Dashboard</vt:lpstr>
      <vt:lpstr>Educator Dashboard</vt:lpstr>
      <vt:lpstr>Ratings Tab</vt:lpstr>
      <vt:lpstr>Data and Insights Tab</vt:lpstr>
      <vt:lpstr>Strategies Tab</vt:lpstr>
      <vt:lpstr>Foundational Practices </vt:lpstr>
      <vt:lpstr>Strategies</vt:lpstr>
      <vt:lpstr>Tier 2 Intervention Programs</vt:lpstr>
      <vt:lpstr>Data-Driven Recommendations</vt:lpstr>
      <vt:lpstr>Training and Support Portal</vt:lpstr>
      <vt:lpstr>Wrapping Up  Any remaining questions to address? </vt:lpstr>
      <vt:lpstr>Optimistic Closure:  What are looking forward to with implementing the DESSA SSR?</vt:lpstr>
      <vt:lpstr>Exit Ticket: Complete Training Survey   Log in to your Educator Portal to complete your DESSA ratings:   </vt:lpstr>
      <vt:lpstr>DESSA SEIR</vt:lpstr>
      <vt:lpstr>Overview: The DESSA SEIR</vt:lpstr>
      <vt:lpstr>Video: DESSA SEIR</vt:lpstr>
      <vt:lpstr>Screening for Risk and Resilience Factors</vt:lpstr>
      <vt:lpstr>PowerPoint Presentation</vt:lpstr>
      <vt:lpstr>Risk and Resilience Framework</vt:lpstr>
      <vt:lpstr>Risk and Resilience Framework</vt:lpstr>
      <vt:lpstr>DESSA SEIR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Sandherr, Jim</dc:creator>
  <cp:lastModifiedBy>Katy Kizer</cp:lastModifiedBy>
  <cp:revision>90</cp:revision>
  <dcterms:created xsi:type="dcterms:W3CDTF">2024-12-03T14:59:02Z</dcterms:created>
  <dcterms:modified xsi:type="dcterms:W3CDTF">2026-04-22T18:33:10Z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0x0101008FC167EE835D3B4E93095B738BDD6170</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{"FileActivityType":"9","FileActivityTimeStamp":"2025-07-15T14:52:06.390Z","FileActivityUsersOnPage":[{"DisplayName":"Brittnei McKeithen-Barnes","Id":"bmckeithenbarnes@riversideinsights.com"},{"DisplayName":"Katy Kizer","Id":"kkizer@riversideinsights.com"}],"FileActivityNavigationId":null}</vt:lpwstr>
  </property>
  <property fmtid="{D5CDD505-2E9C-101B-9397-08002B2CF9AE}" pid="7" name="TriggerFlowInfo">
    <vt:lpwstr/>
  </property>
</Properties>
</file>